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58" r:id="rId4"/>
    <p:sldId id="259" r:id="rId5"/>
    <p:sldId id="260" r:id="rId6"/>
    <p:sldId id="261" r:id="rId7"/>
    <p:sldId id="263" r:id="rId8"/>
    <p:sldId id="264" r:id="rId9"/>
    <p:sldId id="265" r:id="rId10"/>
    <p:sldId id="279" r:id="rId11"/>
    <p:sldId id="276" r:id="rId12"/>
    <p:sldId id="280" r:id="rId13"/>
    <p:sldId id="268" r:id="rId14"/>
    <p:sldId id="269" r:id="rId15"/>
    <p:sldId id="270" r:id="rId16"/>
    <p:sldId id="271" r:id="rId17"/>
    <p:sldId id="272" r:id="rId18"/>
    <p:sldId id="273" r:id="rId19"/>
    <p:sldId id="274" r:id="rId20"/>
  </p:sldIdLst>
  <p:sldSz cx="9144000" cy="6858000" type="screen4x3"/>
  <p:notesSz cx="6954838" cy="9240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5878" autoAdjust="0"/>
  </p:normalViewPr>
  <p:slideViewPr>
    <p:cSldViewPr>
      <p:cViewPr>
        <p:scale>
          <a:sx n="60" d="100"/>
          <a:sy n="60" d="100"/>
        </p:scale>
        <p:origin x="-2364" y="-105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48"/>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E9D352-315E-4338-B7D0-01A8B849DE78}" type="doc">
      <dgm:prSet loTypeId="urn:microsoft.com/office/officeart/2005/8/layout/default#1" loCatId="list" qsTypeId="urn:microsoft.com/office/officeart/2005/8/quickstyle/simple3" qsCatId="simple" csTypeId="urn:microsoft.com/office/officeart/2005/8/colors/accent1_2" csCatId="accent1" phldr="1"/>
      <dgm:spPr/>
      <dgm:t>
        <a:bodyPr/>
        <a:lstStyle/>
        <a:p>
          <a:endParaRPr lang="en-US"/>
        </a:p>
      </dgm:t>
    </dgm:pt>
    <dgm:pt modelId="{B8AA72C1-5F3E-4379-9B96-37392A61E7FC}">
      <dgm:prSet phldrT="[Text]"/>
      <dgm:spPr/>
      <dgm:t>
        <a:bodyPr/>
        <a:lstStyle/>
        <a:p>
          <a:r>
            <a:rPr lang="en-US" dirty="0" smtClean="0"/>
            <a:t>BB</a:t>
          </a:r>
          <a:endParaRPr lang="en-US" dirty="0"/>
        </a:p>
      </dgm:t>
    </dgm:pt>
    <dgm:pt modelId="{9A1DE595-6B07-403F-8501-EC0112D47AEE}" type="parTrans" cxnId="{19F02FBF-E94C-445A-BD9C-D7B9080765B1}">
      <dgm:prSet/>
      <dgm:spPr/>
      <dgm:t>
        <a:bodyPr/>
        <a:lstStyle/>
        <a:p>
          <a:endParaRPr lang="en-US"/>
        </a:p>
      </dgm:t>
    </dgm:pt>
    <dgm:pt modelId="{8D993820-AE6D-4367-A0B1-19D9D5603824}" type="sibTrans" cxnId="{19F02FBF-E94C-445A-BD9C-D7B9080765B1}">
      <dgm:prSet/>
      <dgm:spPr/>
      <dgm:t>
        <a:bodyPr/>
        <a:lstStyle/>
        <a:p>
          <a:endParaRPr lang="en-US"/>
        </a:p>
      </dgm:t>
    </dgm:pt>
    <dgm:pt modelId="{EEDC92AA-63E7-426E-9157-E1A778E48354}">
      <dgm:prSet phldrT="[Text]"/>
      <dgm:spPr/>
      <dgm:t>
        <a:bodyPr/>
        <a:lstStyle/>
        <a:p>
          <a:r>
            <a:rPr lang="en-US" dirty="0" smtClean="0"/>
            <a:t>GB</a:t>
          </a:r>
          <a:endParaRPr lang="en-US" dirty="0"/>
        </a:p>
      </dgm:t>
    </dgm:pt>
    <dgm:pt modelId="{E04A1692-CACB-4D00-974A-A2BFE7518540}" type="parTrans" cxnId="{581308F9-9408-4499-95EF-6F53940015EF}">
      <dgm:prSet/>
      <dgm:spPr/>
      <dgm:t>
        <a:bodyPr/>
        <a:lstStyle/>
        <a:p>
          <a:endParaRPr lang="en-US"/>
        </a:p>
      </dgm:t>
    </dgm:pt>
    <dgm:pt modelId="{C8A17C59-69CA-49C0-AB7A-C793BC559D22}" type="sibTrans" cxnId="{581308F9-9408-4499-95EF-6F53940015EF}">
      <dgm:prSet/>
      <dgm:spPr/>
      <dgm:t>
        <a:bodyPr/>
        <a:lstStyle/>
        <a:p>
          <a:endParaRPr lang="en-US"/>
        </a:p>
      </dgm:t>
    </dgm:pt>
    <dgm:pt modelId="{9377788A-8288-468B-8634-00ADE9E36A2F}">
      <dgm:prSet phldrT="[Text]"/>
      <dgm:spPr/>
      <dgm:t>
        <a:bodyPr/>
        <a:lstStyle/>
        <a:p>
          <a:r>
            <a:rPr lang="en-US" dirty="0" smtClean="0"/>
            <a:t>BG</a:t>
          </a:r>
          <a:endParaRPr lang="en-US" dirty="0"/>
        </a:p>
      </dgm:t>
    </dgm:pt>
    <dgm:pt modelId="{7795D903-A544-4916-8BFC-1D9B7CFEB7D3}" type="parTrans" cxnId="{2B7EC06B-672F-4E68-928A-2BD17A19EA5B}">
      <dgm:prSet/>
      <dgm:spPr/>
      <dgm:t>
        <a:bodyPr/>
        <a:lstStyle/>
        <a:p>
          <a:endParaRPr lang="en-US"/>
        </a:p>
      </dgm:t>
    </dgm:pt>
    <dgm:pt modelId="{4628430C-4D0F-483F-8E40-5941840D8F98}" type="sibTrans" cxnId="{2B7EC06B-672F-4E68-928A-2BD17A19EA5B}">
      <dgm:prSet/>
      <dgm:spPr/>
      <dgm:t>
        <a:bodyPr/>
        <a:lstStyle/>
        <a:p>
          <a:endParaRPr lang="en-US"/>
        </a:p>
      </dgm:t>
    </dgm:pt>
    <dgm:pt modelId="{04F184DD-E86B-43C2-A138-DFA837D177F8}">
      <dgm:prSet phldrT="[Text]"/>
      <dgm:spPr/>
      <dgm:t>
        <a:bodyPr/>
        <a:lstStyle/>
        <a:p>
          <a:r>
            <a:rPr lang="en-US" dirty="0" smtClean="0"/>
            <a:t>GG</a:t>
          </a:r>
          <a:endParaRPr lang="en-US" dirty="0"/>
        </a:p>
      </dgm:t>
    </dgm:pt>
    <dgm:pt modelId="{794E0FE5-77A2-4667-B07F-64BCD95626EC}" type="parTrans" cxnId="{C1FC17DA-0C01-4EE2-9282-295042C58969}">
      <dgm:prSet/>
      <dgm:spPr/>
      <dgm:t>
        <a:bodyPr/>
        <a:lstStyle/>
        <a:p>
          <a:endParaRPr lang="en-US"/>
        </a:p>
      </dgm:t>
    </dgm:pt>
    <dgm:pt modelId="{0C8A8F71-B47E-4A77-B8F5-723DD8E4DCC6}" type="sibTrans" cxnId="{C1FC17DA-0C01-4EE2-9282-295042C58969}">
      <dgm:prSet/>
      <dgm:spPr/>
      <dgm:t>
        <a:bodyPr/>
        <a:lstStyle/>
        <a:p>
          <a:endParaRPr lang="en-US"/>
        </a:p>
      </dgm:t>
    </dgm:pt>
    <dgm:pt modelId="{A96023C4-2842-44C8-987E-0AB4BAB1DCA6}" type="pres">
      <dgm:prSet presAssocID="{F0E9D352-315E-4338-B7D0-01A8B849DE78}" presName="diagram" presStyleCnt="0">
        <dgm:presLayoutVars>
          <dgm:dir/>
          <dgm:resizeHandles val="exact"/>
        </dgm:presLayoutVars>
      </dgm:prSet>
      <dgm:spPr/>
      <dgm:t>
        <a:bodyPr/>
        <a:lstStyle/>
        <a:p>
          <a:endParaRPr lang="en-US"/>
        </a:p>
      </dgm:t>
    </dgm:pt>
    <dgm:pt modelId="{F8488A99-DE18-4B44-9E21-5E6AB3C41D4A}" type="pres">
      <dgm:prSet presAssocID="{B8AA72C1-5F3E-4379-9B96-37392A61E7FC}" presName="node" presStyleLbl="node1" presStyleIdx="0" presStyleCnt="4">
        <dgm:presLayoutVars>
          <dgm:bulletEnabled val="1"/>
        </dgm:presLayoutVars>
      </dgm:prSet>
      <dgm:spPr/>
      <dgm:t>
        <a:bodyPr/>
        <a:lstStyle/>
        <a:p>
          <a:endParaRPr lang="en-US"/>
        </a:p>
      </dgm:t>
    </dgm:pt>
    <dgm:pt modelId="{76C302BD-7B83-4615-9581-CE9240D3B67C}" type="pres">
      <dgm:prSet presAssocID="{8D993820-AE6D-4367-A0B1-19D9D5603824}" presName="sibTrans" presStyleCnt="0"/>
      <dgm:spPr/>
    </dgm:pt>
    <dgm:pt modelId="{15B7CBC3-1389-4C98-96F8-AC2A459E9349}" type="pres">
      <dgm:prSet presAssocID="{EEDC92AA-63E7-426E-9157-E1A778E48354}" presName="node" presStyleLbl="node1" presStyleIdx="1" presStyleCnt="4">
        <dgm:presLayoutVars>
          <dgm:bulletEnabled val="1"/>
        </dgm:presLayoutVars>
      </dgm:prSet>
      <dgm:spPr/>
      <dgm:t>
        <a:bodyPr/>
        <a:lstStyle/>
        <a:p>
          <a:endParaRPr lang="en-US"/>
        </a:p>
      </dgm:t>
    </dgm:pt>
    <dgm:pt modelId="{7F26A6C2-F25C-4100-B977-61CD6C5EF63E}" type="pres">
      <dgm:prSet presAssocID="{C8A17C59-69CA-49C0-AB7A-C793BC559D22}" presName="sibTrans" presStyleCnt="0"/>
      <dgm:spPr/>
    </dgm:pt>
    <dgm:pt modelId="{1EA2E32D-FFF0-4F28-8892-F62FCCDBFCBB}" type="pres">
      <dgm:prSet presAssocID="{9377788A-8288-468B-8634-00ADE9E36A2F}" presName="node" presStyleLbl="node1" presStyleIdx="2" presStyleCnt="4" custLinFactNeighborX="961">
        <dgm:presLayoutVars>
          <dgm:bulletEnabled val="1"/>
        </dgm:presLayoutVars>
      </dgm:prSet>
      <dgm:spPr/>
      <dgm:t>
        <a:bodyPr/>
        <a:lstStyle/>
        <a:p>
          <a:endParaRPr lang="en-US"/>
        </a:p>
      </dgm:t>
    </dgm:pt>
    <dgm:pt modelId="{8AB598D1-C1C3-47AE-A820-73EAE02A358F}" type="pres">
      <dgm:prSet presAssocID="{4628430C-4D0F-483F-8E40-5941840D8F98}" presName="sibTrans" presStyleCnt="0"/>
      <dgm:spPr/>
    </dgm:pt>
    <dgm:pt modelId="{B608831A-01FA-41ED-868B-7CB6AD466F04}" type="pres">
      <dgm:prSet presAssocID="{04F184DD-E86B-43C2-A138-DFA837D177F8}" presName="node" presStyleLbl="node1" presStyleIdx="3" presStyleCnt="4">
        <dgm:presLayoutVars>
          <dgm:bulletEnabled val="1"/>
        </dgm:presLayoutVars>
      </dgm:prSet>
      <dgm:spPr/>
      <dgm:t>
        <a:bodyPr/>
        <a:lstStyle/>
        <a:p>
          <a:endParaRPr lang="en-US"/>
        </a:p>
      </dgm:t>
    </dgm:pt>
  </dgm:ptLst>
  <dgm:cxnLst>
    <dgm:cxn modelId="{F15DBFE4-8DF0-4C3F-8E9C-1350ED57C15C}" type="presOf" srcId="{04F184DD-E86B-43C2-A138-DFA837D177F8}" destId="{B608831A-01FA-41ED-868B-7CB6AD466F04}" srcOrd="0" destOrd="0" presId="urn:microsoft.com/office/officeart/2005/8/layout/default#1"/>
    <dgm:cxn modelId="{2B7EC06B-672F-4E68-928A-2BD17A19EA5B}" srcId="{F0E9D352-315E-4338-B7D0-01A8B849DE78}" destId="{9377788A-8288-468B-8634-00ADE9E36A2F}" srcOrd="2" destOrd="0" parTransId="{7795D903-A544-4916-8BFC-1D9B7CFEB7D3}" sibTransId="{4628430C-4D0F-483F-8E40-5941840D8F98}"/>
    <dgm:cxn modelId="{3E73718B-2BDA-43A5-BF60-0C3FD0AD88FC}" type="presOf" srcId="{EEDC92AA-63E7-426E-9157-E1A778E48354}" destId="{15B7CBC3-1389-4C98-96F8-AC2A459E9349}" srcOrd="0" destOrd="0" presId="urn:microsoft.com/office/officeart/2005/8/layout/default#1"/>
    <dgm:cxn modelId="{581308F9-9408-4499-95EF-6F53940015EF}" srcId="{F0E9D352-315E-4338-B7D0-01A8B849DE78}" destId="{EEDC92AA-63E7-426E-9157-E1A778E48354}" srcOrd="1" destOrd="0" parTransId="{E04A1692-CACB-4D00-974A-A2BFE7518540}" sibTransId="{C8A17C59-69CA-49C0-AB7A-C793BC559D22}"/>
    <dgm:cxn modelId="{76241D62-F91E-408C-AF73-1025B5EDEACF}" type="presOf" srcId="{9377788A-8288-468B-8634-00ADE9E36A2F}" destId="{1EA2E32D-FFF0-4F28-8892-F62FCCDBFCBB}" srcOrd="0" destOrd="0" presId="urn:microsoft.com/office/officeart/2005/8/layout/default#1"/>
    <dgm:cxn modelId="{C1FC17DA-0C01-4EE2-9282-295042C58969}" srcId="{F0E9D352-315E-4338-B7D0-01A8B849DE78}" destId="{04F184DD-E86B-43C2-A138-DFA837D177F8}" srcOrd="3" destOrd="0" parTransId="{794E0FE5-77A2-4667-B07F-64BCD95626EC}" sibTransId="{0C8A8F71-B47E-4A77-B8F5-723DD8E4DCC6}"/>
    <dgm:cxn modelId="{19F02FBF-E94C-445A-BD9C-D7B9080765B1}" srcId="{F0E9D352-315E-4338-B7D0-01A8B849DE78}" destId="{B8AA72C1-5F3E-4379-9B96-37392A61E7FC}" srcOrd="0" destOrd="0" parTransId="{9A1DE595-6B07-403F-8501-EC0112D47AEE}" sibTransId="{8D993820-AE6D-4367-A0B1-19D9D5603824}"/>
    <dgm:cxn modelId="{549B277C-ADD5-4CA3-822C-5DB1D69B451B}" type="presOf" srcId="{B8AA72C1-5F3E-4379-9B96-37392A61E7FC}" destId="{F8488A99-DE18-4B44-9E21-5E6AB3C41D4A}" srcOrd="0" destOrd="0" presId="urn:microsoft.com/office/officeart/2005/8/layout/default#1"/>
    <dgm:cxn modelId="{71396D6D-D406-4C19-8745-BB5A504AC30E}" type="presOf" srcId="{F0E9D352-315E-4338-B7D0-01A8B849DE78}" destId="{A96023C4-2842-44C8-987E-0AB4BAB1DCA6}" srcOrd="0" destOrd="0" presId="urn:microsoft.com/office/officeart/2005/8/layout/default#1"/>
    <dgm:cxn modelId="{5370891D-C6FF-4880-8921-B7DB76F43413}" type="presParOf" srcId="{A96023C4-2842-44C8-987E-0AB4BAB1DCA6}" destId="{F8488A99-DE18-4B44-9E21-5E6AB3C41D4A}" srcOrd="0" destOrd="0" presId="urn:microsoft.com/office/officeart/2005/8/layout/default#1"/>
    <dgm:cxn modelId="{A1FF3A33-3ECD-4B99-B6C8-3ED1DC6F2F31}" type="presParOf" srcId="{A96023C4-2842-44C8-987E-0AB4BAB1DCA6}" destId="{76C302BD-7B83-4615-9581-CE9240D3B67C}" srcOrd="1" destOrd="0" presId="urn:microsoft.com/office/officeart/2005/8/layout/default#1"/>
    <dgm:cxn modelId="{651DF280-12F7-46FB-AE0B-A8BE77EDB457}" type="presParOf" srcId="{A96023C4-2842-44C8-987E-0AB4BAB1DCA6}" destId="{15B7CBC3-1389-4C98-96F8-AC2A459E9349}" srcOrd="2" destOrd="0" presId="urn:microsoft.com/office/officeart/2005/8/layout/default#1"/>
    <dgm:cxn modelId="{D9E73EE8-DBF6-4C1A-A349-6F136CBE6104}" type="presParOf" srcId="{A96023C4-2842-44C8-987E-0AB4BAB1DCA6}" destId="{7F26A6C2-F25C-4100-B977-61CD6C5EF63E}" srcOrd="3" destOrd="0" presId="urn:microsoft.com/office/officeart/2005/8/layout/default#1"/>
    <dgm:cxn modelId="{5175B257-6547-4579-8A1C-DCDFF94799F8}" type="presParOf" srcId="{A96023C4-2842-44C8-987E-0AB4BAB1DCA6}" destId="{1EA2E32D-FFF0-4F28-8892-F62FCCDBFCBB}" srcOrd="4" destOrd="0" presId="urn:microsoft.com/office/officeart/2005/8/layout/default#1"/>
    <dgm:cxn modelId="{986CBF47-003E-43F7-B53B-542F90136F96}" type="presParOf" srcId="{A96023C4-2842-44C8-987E-0AB4BAB1DCA6}" destId="{8AB598D1-C1C3-47AE-A820-73EAE02A358F}" srcOrd="5" destOrd="0" presId="urn:microsoft.com/office/officeart/2005/8/layout/default#1"/>
    <dgm:cxn modelId="{9071C3DE-40A1-4239-BA53-E04872DD82DF}" type="presParOf" srcId="{A96023C4-2842-44C8-987E-0AB4BAB1DCA6}" destId="{B608831A-01FA-41ED-868B-7CB6AD466F04}" srcOrd="6" destOrd="0" presId="urn:microsoft.com/office/officeart/2005/8/layout/defaul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8488A99-DE18-4B44-9E21-5E6AB3C41D4A}">
      <dsp:nvSpPr>
        <dsp:cNvPr id="0" name=""/>
        <dsp:cNvSpPr/>
      </dsp:nvSpPr>
      <dsp:spPr>
        <a:xfrm>
          <a:off x="706" y="570123"/>
          <a:ext cx="2757041" cy="1654224"/>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US" sz="6500" kern="1200" dirty="0" smtClean="0"/>
            <a:t>BB</a:t>
          </a:r>
          <a:endParaRPr lang="en-US" sz="6500" kern="1200" dirty="0"/>
        </a:p>
      </dsp:txBody>
      <dsp:txXfrm>
        <a:off x="706" y="570123"/>
        <a:ext cx="2757041" cy="1654224"/>
      </dsp:txXfrm>
    </dsp:sp>
    <dsp:sp modelId="{15B7CBC3-1389-4C98-96F8-AC2A459E9349}">
      <dsp:nvSpPr>
        <dsp:cNvPr id="0" name=""/>
        <dsp:cNvSpPr/>
      </dsp:nvSpPr>
      <dsp:spPr>
        <a:xfrm>
          <a:off x="3033452" y="570123"/>
          <a:ext cx="2757041" cy="1654224"/>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US" sz="6500" kern="1200" dirty="0" smtClean="0"/>
            <a:t>GB</a:t>
          </a:r>
          <a:endParaRPr lang="en-US" sz="6500" kern="1200" dirty="0"/>
        </a:p>
      </dsp:txBody>
      <dsp:txXfrm>
        <a:off x="3033452" y="570123"/>
        <a:ext cx="2757041" cy="1654224"/>
      </dsp:txXfrm>
    </dsp:sp>
    <dsp:sp modelId="{1EA2E32D-FFF0-4F28-8892-F62FCCDBFCBB}">
      <dsp:nvSpPr>
        <dsp:cNvPr id="0" name=""/>
        <dsp:cNvSpPr/>
      </dsp:nvSpPr>
      <dsp:spPr>
        <a:xfrm>
          <a:off x="27202" y="2500052"/>
          <a:ext cx="2757041" cy="1654224"/>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US" sz="6500" kern="1200" dirty="0" smtClean="0"/>
            <a:t>BG</a:t>
          </a:r>
          <a:endParaRPr lang="en-US" sz="6500" kern="1200" dirty="0"/>
        </a:p>
      </dsp:txBody>
      <dsp:txXfrm>
        <a:off x="27202" y="2500052"/>
        <a:ext cx="2757041" cy="1654224"/>
      </dsp:txXfrm>
    </dsp:sp>
    <dsp:sp modelId="{B608831A-01FA-41ED-868B-7CB6AD466F04}">
      <dsp:nvSpPr>
        <dsp:cNvPr id="0" name=""/>
        <dsp:cNvSpPr/>
      </dsp:nvSpPr>
      <dsp:spPr>
        <a:xfrm>
          <a:off x="3033452" y="2500052"/>
          <a:ext cx="2757041" cy="1654224"/>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US" sz="6500" kern="1200" dirty="0" smtClean="0"/>
            <a:t>GG</a:t>
          </a:r>
          <a:endParaRPr lang="en-US" sz="6500" kern="1200" dirty="0"/>
        </a:p>
      </dsp:txBody>
      <dsp:txXfrm>
        <a:off x="3033452" y="2500052"/>
        <a:ext cx="2757041" cy="1654224"/>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2042"/>
          </a:xfrm>
          <a:prstGeom prst="rect">
            <a:avLst/>
          </a:prstGeom>
        </p:spPr>
        <p:txBody>
          <a:bodyPr vert="horz" lIns="92546" tIns="46273" rIns="92546" bIns="46273" rtlCol="0"/>
          <a:lstStyle>
            <a:lvl1pPr algn="l">
              <a:defRPr sz="1200"/>
            </a:lvl1pPr>
          </a:lstStyle>
          <a:p>
            <a:endParaRPr lang="en-US"/>
          </a:p>
        </p:txBody>
      </p:sp>
      <p:sp>
        <p:nvSpPr>
          <p:cNvPr id="3" name="Date Placeholder 2"/>
          <p:cNvSpPr>
            <a:spLocks noGrp="1"/>
          </p:cNvSpPr>
          <p:nvPr>
            <p:ph type="dt" idx="1"/>
          </p:nvPr>
        </p:nvSpPr>
        <p:spPr>
          <a:xfrm>
            <a:off x="3939466" y="0"/>
            <a:ext cx="3013763" cy="462042"/>
          </a:xfrm>
          <a:prstGeom prst="rect">
            <a:avLst/>
          </a:prstGeom>
        </p:spPr>
        <p:txBody>
          <a:bodyPr vert="horz" lIns="92546" tIns="46273" rIns="92546" bIns="46273" rtlCol="0"/>
          <a:lstStyle>
            <a:lvl1pPr algn="r">
              <a:defRPr sz="1200"/>
            </a:lvl1pPr>
          </a:lstStyle>
          <a:p>
            <a:fld id="{F0A84144-FA52-42A7-B943-8F0F857901DC}" type="datetimeFigureOut">
              <a:rPr lang="en-US" smtClean="0"/>
              <a:pPr/>
              <a:t>3/5/2012</a:t>
            </a:fld>
            <a:endParaRPr lang="en-US"/>
          </a:p>
        </p:txBody>
      </p:sp>
      <p:sp>
        <p:nvSpPr>
          <p:cNvPr id="4" name="Slide Image Placeholder 3"/>
          <p:cNvSpPr>
            <a:spLocks noGrp="1" noRot="1" noChangeAspect="1"/>
          </p:cNvSpPr>
          <p:nvPr>
            <p:ph type="sldImg" idx="2"/>
          </p:nvPr>
        </p:nvSpPr>
        <p:spPr>
          <a:xfrm>
            <a:off x="1168400" y="693738"/>
            <a:ext cx="4618038" cy="3463925"/>
          </a:xfrm>
          <a:prstGeom prst="rect">
            <a:avLst/>
          </a:prstGeom>
          <a:noFill/>
          <a:ln w="12700">
            <a:solidFill>
              <a:prstClr val="black"/>
            </a:solidFill>
          </a:ln>
        </p:spPr>
        <p:txBody>
          <a:bodyPr vert="horz" lIns="92546" tIns="46273" rIns="92546" bIns="46273" rtlCol="0" anchor="ctr"/>
          <a:lstStyle/>
          <a:p>
            <a:endParaRPr lang="en-US"/>
          </a:p>
        </p:txBody>
      </p:sp>
      <p:sp>
        <p:nvSpPr>
          <p:cNvPr id="5" name="Notes Placeholder 4"/>
          <p:cNvSpPr>
            <a:spLocks noGrp="1"/>
          </p:cNvSpPr>
          <p:nvPr>
            <p:ph type="body" sz="quarter" idx="3"/>
          </p:nvPr>
        </p:nvSpPr>
        <p:spPr>
          <a:xfrm>
            <a:off x="695484" y="4389398"/>
            <a:ext cx="5563870" cy="4158377"/>
          </a:xfrm>
          <a:prstGeom prst="rect">
            <a:avLst/>
          </a:prstGeom>
        </p:spPr>
        <p:txBody>
          <a:bodyPr vert="horz" lIns="92546" tIns="46273" rIns="92546" bIns="4627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7192"/>
            <a:ext cx="3013763" cy="462042"/>
          </a:xfrm>
          <a:prstGeom prst="rect">
            <a:avLst/>
          </a:prstGeom>
        </p:spPr>
        <p:txBody>
          <a:bodyPr vert="horz" lIns="92546" tIns="46273" rIns="92546" bIns="46273" rtlCol="0" anchor="b"/>
          <a:lstStyle>
            <a:lvl1pPr algn="l">
              <a:defRPr sz="1200"/>
            </a:lvl1pPr>
          </a:lstStyle>
          <a:p>
            <a:endParaRPr lang="en-US"/>
          </a:p>
        </p:txBody>
      </p:sp>
      <p:sp>
        <p:nvSpPr>
          <p:cNvPr id="7" name="Slide Number Placeholder 6"/>
          <p:cNvSpPr>
            <a:spLocks noGrp="1"/>
          </p:cNvSpPr>
          <p:nvPr>
            <p:ph type="sldNum" sz="quarter" idx="5"/>
          </p:nvPr>
        </p:nvSpPr>
        <p:spPr>
          <a:xfrm>
            <a:off x="3939466" y="8777192"/>
            <a:ext cx="3013763" cy="462042"/>
          </a:xfrm>
          <a:prstGeom prst="rect">
            <a:avLst/>
          </a:prstGeom>
        </p:spPr>
        <p:txBody>
          <a:bodyPr vert="horz" lIns="92546" tIns="46273" rIns="92546" bIns="46273" rtlCol="0" anchor="b"/>
          <a:lstStyle>
            <a:lvl1pPr algn="r">
              <a:defRPr sz="1200"/>
            </a:lvl1pPr>
          </a:lstStyle>
          <a:p>
            <a:fld id="{A9AC42A4-4EB6-4CFC-AB3F-410C76571FFB}" type="slidenum">
              <a:rPr lang="en-US" smtClean="0"/>
              <a:pPr/>
              <a:t>‹#›</a:t>
            </a:fld>
            <a:endParaRPr lang="en-US"/>
          </a:p>
        </p:txBody>
      </p:sp>
    </p:spTree>
    <p:extLst>
      <p:ext uri="{BB962C8B-B14F-4D97-AF65-F5344CB8AC3E}">
        <p14:creationId xmlns="" xmlns:p14="http://schemas.microsoft.com/office/powerpoint/2010/main" val="2688065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9AC42A4-4EB6-4CFC-AB3F-410C76571FF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9AC42A4-4EB6-4CFC-AB3F-410C76571FFB}" type="slidenum">
              <a:rPr lang="en-US" smtClean="0"/>
              <a:pPr/>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AC42A4-4EB6-4CFC-AB3F-410C76571FFB}" type="slidenum">
              <a:rPr lang="en-US" smtClean="0"/>
              <a:pPr/>
              <a:t>3</a:t>
            </a:fld>
            <a:endParaRPr lang="en-US"/>
          </a:p>
        </p:txBody>
      </p:sp>
    </p:spTree>
    <p:extLst>
      <p:ext uri="{BB962C8B-B14F-4D97-AF65-F5344CB8AC3E}">
        <p14:creationId xmlns="" xmlns:p14="http://schemas.microsoft.com/office/powerpoint/2010/main" val="421721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9AC42A4-4EB6-4CFC-AB3F-410C76571FFB}"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9AC42A4-4EB6-4CFC-AB3F-410C76571FFB}"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9AC42A4-4EB6-4CFC-AB3F-410C76571FFB}" type="slidenum">
              <a:rPr lang="en-US" smtClean="0"/>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9AC42A4-4EB6-4CFC-AB3F-410C76571FFB}"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9AC42A4-4EB6-4CFC-AB3F-410C76571FFB}" type="slidenum">
              <a:rPr lang="en-US" smtClean="0"/>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9AC42A4-4EB6-4CFC-AB3F-410C76571FFB}" type="slidenum">
              <a:rPr lang="en-US" smtClean="0"/>
              <a:pPr/>
              <a:t>13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9AC42A4-4EB6-4CFC-AB3F-410C76571FFB}"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C8657FE-58FF-40C0-B5EB-8823295FCF6B}" type="datetimeFigureOut">
              <a:rPr lang="en-US" smtClean="0"/>
              <a:pPr/>
              <a:t>3/5/2012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C4BBF5-B763-4D5E-B6A2-C927E1F9FF6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8657FE-58FF-40C0-B5EB-8823295FCF6B}" type="datetimeFigureOut">
              <a:rPr lang="en-US" smtClean="0"/>
              <a:pPr/>
              <a:t>3/5/2012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C4BBF5-B763-4D5E-B6A2-C927E1F9FF6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8657FE-58FF-40C0-B5EB-8823295FCF6B}" type="datetimeFigureOut">
              <a:rPr lang="en-US" smtClean="0"/>
              <a:pPr/>
              <a:t>3/5/2012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C4BBF5-B763-4D5E-B6A2-C927E1F9FF6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8657FE-58FF-40C0-B5EB-8823295FCF6B}" type="datetimeFigureOut">
              <a:rPr lang="en-US" smtClean="0"/>
              <a:pPr/>
              <a:t>3/5/2012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C4BBF5-B763-4D5E-B6A2-C927E1F9FF6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8657FE-58FF-40C0-B5EB-8823295FCF6B}" type="datetimeFigureOut">
              <a:rPr lang="en-US" smtClean="0"/>
              <a:pPr/>
              <a:t>3/5/2012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C4BBF5-B763-4D5E-B6A2-C927E1F9FF6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C8657FE-58FF-40C0-B5EB-8823295FCF6B}" type="datetimeFigureOut">
              <a:rPr lang="en-US" smtClean="0"/>
              <a:pPr/>
              <a:t>3/5/2012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C4BBF5-B763-4D5E-B6A2-C927E1F9FF6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C8657FE-58FF-40C0-B5EB-8823295FCF6B}" type="datetimeFigureOut">
              <a:rPr lang="en-US" smtClean="0"/>
              <a:pPr/>
              <a:t>3/5/2012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C4BBF5-B763-4D5E-B6A2-C927E1F9FF6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C8657FE-58FF-40C0-B5EB-8823295FCF6B}" type="datetimeFigureOut">
              <a:rPr lang="en-US" smtClean="0"/>
              <a:pPr/>
              <a:t>3/5/2012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C4BBF5-B763-4D5E-B6A2-C927E1F9FF6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8657FE-58FF-40C0-B5EB-8823295FCF6B}" type="datetimeFigureOut">
              <a:rPr lang="en-US" smtClean="0"/>
              <a:pPr/>
              <a:t>3/5/2012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C4BBF5-B763-4D5E-B6A2-C927E1F9FF6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8657FE-58FF-40C0-B5EB-8823295FCF6B}" type="datetimeFigureOut">
              <a:rPr lang="en-US" smtClean="0"/>
              <a:pPr/>
              <a:t>3/5/2012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C4BBF5-B763-4D5E-B6A2-C927E1F9FF6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8657FE-58FF-40C0-B5EB-8823295FCF6B}" type="datetimeFigureOut">
              <a:rPr lang="en-US" smtClean="0"/>
              <a:pPr/>
              <a:t>3/5/2012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C4BBF5-B763-4D5E-B6A2-C927E1F9FF6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8657FE-58FF-40C0-B5EB-8823295FCF6B}" type="datetimeFigureOut">
              <a:rPr lang="en-US" smtClean="0"/>
              <a:pPr/>
              <a:t>3/5/2012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C4BBF5-B763-4D5E-B6A2-C927E1F9FF6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wmf"/><Relationship Id="rId4" Type="http://schemas.openxmlformats.org/officeDocument/2006/relationships/image" Target="../media/image2.wmf"/></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4.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C:\Users\Surmans\AppData\Local\Microsoft\Windows\Temporary Internet Files\Content.IE5\SCHLHR1X\MCj02813410000[1].wmf"/>
          <p:cNvPicPr>
            <a:picLocks noChangeAspect="1" noChangeArrowheads="1"/>
          </p:cNvPicPr>
          <p:nvPr/>
        </p:nvPicPr>
        <p:blipFill>
          <a:blip r:embed="rId3" cstate="print"/>
          <a:srcRect/>
          <a:stretch>
            <a:fillRect/>
          </a:stretch>
        </p:blipFill>
        <p:spPr bwMode="auto">
          <a:xfrm rot="5400000" flipH="1">
            <a:off x="790603" y="961996"/>
            <a:ext cx="4971993" cy="5181600"/>
          </a:xfrm>
          <a:prstGeom prst="rect">
            <a:avLst/>
          </a:prstGeom>
          <a:noFill/>
        </p:spPr>
      </p:pic>
      <p:sp>
        <p:nvSpPr>
          <p:cNvPr id="2" name="Title 1"/>
          <p:cNvSpPr>
            <a:spLocks noGrp="1"/>
          </p:cNvSpPr>
          <p:nvPr>
            <p:ph type="ctrTitle"/>
          </p:nvPr>
        </p:nvSpPr>
        <p:spPr>
          <a:xfrm>
            <a:off x="685800" y="0"/>
            <a:ext cx="7772400" cy="1066800"/>
          </a:xfrm>
        </p:spPr>
        <p:txBody>
          <a:bodyPr>
            <a:normAutofit/>
          </a:bodyPr>
          <a:lstStyle/>
          <a:p>
            <a:r>
              <a:rPr lang="en-US" sz="3600" dirty="0" smtClean="0"/>
              <a:t>Randomness, Uncertainty, &amp; Probability</a:t>
            </a:r>
            <a:endParaRPr lang="en-US" sz="3600" dirty="0"/>
          </a:p>
        </p:txBody>
      </p:sp>
      <p:sp>
        <p:nvSpPr>
          <p:cNvPr id="4" name="Cloud 3"/>
          <p:cNvSpPr/>
          <p:nvPr/>
        </p:nvSpPr>
        <p:spPr>
          <a:xfrm>
            <a:off x="685800" y="1219200"/>
            <a:ext cx="838200" cy="685800"/>
          </a:xfrm>
          <a:prstGeom prst="cloud">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loud 4"/>
          <p:cNvSpPr/>
          <p:nvPr/>
        </p:nvSpPr>
        <p:spPr>
          <a:xfrm>
            <a:off x="0" y="914400"/>
            <a:ext cx="838200" cy="685800"/>
          </a:xfrm>
          <a:prstGeom prst="cloud">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6" name="Cloud 5"/>
          <p:cNvSpPr/>
          <p:nvPr/>
        </p:nvSpPr>
        <p:spPr>
          <a:xfrm>
            <a:off x="533400" y="1905000"/>
            <a:ext cx="838200" cy="685800"/>
          </a:xfrm>
          <a:prstGeom prst="cloud">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loud 6"/>
          <p:cNvSpPr/>
          <p:nvPr/>
        </p:nvSpPr>
        <p:spPr>
          <a:xfrm>
            <a:off x="1295400" y="1676400"/>
            <a:ext cx="838200" cy="685800"/>
          </a:xfrm>
          <a:prstGeom prst="cloud">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loud 7"/>
          <p:cNvSpPr/>
          <p:nvPr/>
        </p:nvSpPr>
        <p:spPr>
          <a:xfrm>
            <a:off x="2971800" y="1828800"/>
            <a:ext cx="838200" cy="685800"/>
          </a:xfrm>
          <a:prstGeom prst="cloud">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loud 8"/>
          <p:cNvSpPr/>
          <p:nvPr/>
        </p:nvSpPr>
        <p:spPr>
          <a:xfrm>
            <a:off x="2209800" y="1600200"/>
            <a:ext cx="838200" cy="685800"/>
          </a:xfrm>
          <a:prstGeom prst="cloud">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loud 9"/>
          <p:cNvSpPr/>
          <p:nvPr/>
        </p:nvSpPr>
        <p:spPr>
          <a:xfrm>
            <a:off x="2743200" y="1066800"/>
            <a:ext cx="838200" cy="685800"/>
          </a:xfrm>
          <a:prstGeom prst="cloud">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loud 10"/>
          <p:cNvSpPr/>
          <p:nvPr/>
        </p:nvSpPr>
        <p:spPr>
          <a:xfrm>
            <a:off x="1752600" y="1066800"/>
            <a:ext cx="838200" cy="685800"/>
          </a:xfrm>
          <a:prstGeom prst="cloud">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loud 11"/>
          <p:cNvSpPr/>
          <p:nvPr/>
        </p:nvSpPr>
        <p:spPr>
          <a:xfrm>
            <a:off x="1066800" y="838200"/>
            <a:ext cx="838200" cy="685800"/>
          </a:xfrm>
          <a:prstGeom prst="cloud">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3" name="Cloud 12"/>
          <p:cNvSpPr/>
          <p:nvPr/>
        </p:nvSpPr>
        <p:spPr>
          <a:xfrm>
            <a:off x="1752600" y="2133600"/>
            <a:ext cx="838200" cy="685800"/>
          </a:xfrm>
          <a:prstGeom prst="cloud">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8" name="Cloud 17"/>
          <p:cNvSpPr/>
          <p:nvPr/>
        </p:nvSpPr>
        <p:spPr>
          <a:xfrm rot="6486125">
            <a:off x="646646" y="2600400"/>
            <a:ext cx="838200" cy="685800"/>
          </a:xfrm>
          <a:prstGeom prst="cloud">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loud 18"/>
          <p:cNvSpPr/>
          <p:nvPr/>
        </p:nvSpPr>
        <p:spPr>
          <a:xfrm rot="6486125">
            <a:off x="3542246" y="1152599"/>
            <a:ext cx="838200" cy="685800"/>
          </a:xfrm>
          <a:prstGeom prst="cloud">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0" name="Cloud 19"/>
          <p:cNvSpPr/>
          <p:nvPr/>
        </p:nvSpPr>
        <p:spPr>
          <a:xfrm rot="6486125">
            <a:off x="37047" y="2828999"/>
            <a:ext cx="838200" cy="685800"/>
          </a:xfrm>
          <a:prstGeom prst="cloud">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loud 20"/>
          <p:cNvSpPr/>
          <p:nvPr/>
        </p:nvSpPr>
        <p:spPr>
          <a:xfrm rot="6486125">
            <a:off x="875247" y="3276600"/>
            <a:ext cx="838200" cy="685800"/>
          </a:xfrm>
          <a:prstGeom prst="cloud">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loud 22"/>
          <p:cNvSpPr/>
          <p:nvPr/>
        </p:nvSpPr>
        <p:spPr>
          <a:xfrm rot="9583105">
            <a:off x="1464477" y="2943415"/>
            <a:ext cx="838200" cy="685800"/>
          </a:xfrm>
          <a:prstGeom prst="cloud">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loud 23"/>
          <p:cNvSpPr/>
          <p:nvPr/>
        </p:nvSpPr>
        <p:spPr>
          <a:xfrm rot="8587805">
            <a:off x="2392679" y="2240281"/>
            <a:ext cx="838200" cy="685800"/>
          </a:xfrm>
          <a:prstGeom prst="cloud">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loud 24"/>
          <p:cNvSpPr/>
          <p:nvPr/>
        </p:nvSpPr>
        <p:spPr>
          <a:xfrm rot="6486125">
            <a:off x="1103846" y="2447999"/>
            <a:ext cx="838200" cy="685800"/>
          </a:xfrm>
          <a:prstGeom prst="cloud">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loud 25"/>
          <p:cNvSpPr/>
          <p:nvPr/>
        </p:nvSpPr>
        <p:spPr>
          <a:xfrm rot="6486125">
            <a:off x="37047" y="1990800"/>
            <a:ext cx="838200" cy="685800"/>
          </a:xfrm>
          <a:prstGeom prst="cloud">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pic>
        <p:nvPicPr>
          <p:cNvPr id="1033" name="Picture 9" descr="C:\Users\Surmans\AppData\Local\Microsoft\Windows\Temporary Internet Files\Content.IE5\E8Y8CH18\MCj02995270000[1].wmf"/>
          <p:cNvPicPr>
            <a:picLocks noChangeAspect="1" noChangeArrowheads="1"/>
          </p:cNvPicPr>
          <p:nvPr/>
        </p:nvPicPr>
        <p:blipFill>
          <a:blip r:embed="rId4" cstate="print"/>
          <a:srcRect/>
          <a:stretch>
            <a:fillRect/>
          </a:stretch>
        </p:blipFill>
        <p:spPr bwMode="auto">
          <a:xfrm>
            <a:off x="2971800" y="3886200"/>
            <a:ext cx="1817827" cy="1507846"/>
          </a:xfrm>
          <a:prstGeom prst="rect">
            <a:avLst/>
          </a:prstGeom>
          <a:noFill/>
        </p:spPr>
      </p:pic>
      <p:pic>
        <p:nvPicPr>
          <p:cNvPr id="1034" name="Picture 10" descr="C:\Users\Surmans\AppData\Local\Microsoft\Windows\Temporary Internet Files\Content.IE5\M4UPEMGK\MCj04418860000[1].wmf"/>
          <p:cNvPicPr>
            <a:picLocks noChangeAspect="1" noChangeArrowheads="1"/>
          </p:cNvPicPr>
          <p:nvPr/>
        </p:nvPicPr>
        <p:blipFill>
          <a:blip r:embed="rId5" cstate="print"/>
          <a:srcRect/>
          <a:stretch>
            <a:fillRect/>
          </a:stretch>
        </p:blipFill>
        <p:spPr bwMode="auto">
          <a:xfrm flipH="1">
            <a:off x="5791199" y="5603174"/>
            <a:ext cx="1371600" cy="110242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819400" y="3657600"/>
            <a:ext cx="2286000" cy="990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Classical Probability</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We will denote the probability of an event </a:t>
            </a:r>
            <a:r>
              <a:rPr lang="en-US" i="1" dirty="0" smtClean="0"/>
              <a:t>E</a:t>
            </a:r>
            <a:r>
              <a:rPr lang="en-US" dirty="0" smtClean="0"/>
              <a:t> as P(</a:t>
            </a:r>
            <a:r>
              <a:rPr lang="en-US" i="1" dirty="0" smtClean="0"/>
              <a:t>E</a:t>
            </a:r>
            <a:r>
              <a:rPr lang="en-US" dirty="0" smtClean="0"/>
              <a:t>)</a:t>
            </a:r>
          </a:p>
          <a:p>
            <a:pPr lvl="1"/>
            <a:r>
              <a:rPr lang="en-US" dirty="0" smtClean="0"/>
              <a:t>Roll a die: P(2), P(5)</a:t>
            </a:r>
          </a:p>
          <a:p>
            <a:pPr lvl="1"/>
            <a:r>
              <a:rPr lang="en-US" dirty="0" smtClean="0"/>
              <a:t>Deck of cards: P(Ace), P(Spade)</a:t>
            </a:r>
          </a:p>
          <a:p>
            <a:pPr lvl="1"/>
            <a:r>
              <a:rPr lang="en-US" dirty="0" smtClean="0"/>
              <a:t>Roll 2 dice: P(2,6)</a:t>
            </a:r>
          </a:p>
          <a:p>
            <a:r>
              <a:rPr lang="en-US" dirty="0" smtClean="0"/>
              <a:t>The previous formula will then be denoted as:</a:t>
            </a:r>
          </a:p>
          <a:p>
            <a:endParaRPr lang="en-US" dirty="0"/>
          </a:p>
          <a:p>
            <a:endParaRPr lang="en-US" dirty="0" smtClean="0"/>
          </a:p>
          <a:p>
            <a:r>
              <a:rPr lang="en-US" dirty="0" smtClean="0"/>
              <a:t>Where </a:t>
            </a:r>
            <a:r>
              <a:rPr lang="en-US" i="1" dirty="0" smtClean="0"/>
              <a:t>n</a:t>
            </a:r>
            <a:r>
              <a:rPr lang="en-US" dirty="0" smtClean="0"/>
              <a:t>(</a:t>
            </a:r>
            <a:r>
              <a:rPr lang="en-US" i="1" dirty="0" smtClean="0"/>
              <a:t>E</a:t>
            </a:r>
            <a:r>
              <a:rPr lang="en-US" dirty="0" smtClean="0"/>
              <a:t>) is the number of events E</a:t>
            </a:r>
          </a:p>
          <a:p>
            <a:r>
              <a:rPr lang="en-US" dirty="0" smtClean="0"/>
              <a:t>And </a:t>
            </a:r>
            <a:r>
              <a:rPr lang="en-US" i="1" dirty="0" smtClean="0"/>
              <a:t>n</a:t>
            </a:r>
            <a:r>
              <a:rPr lang="en-US" dirty="0" smtClean="0"/>
              <a:t>(</a:t>
            </a:r>
            <a:r>
              <a:rPr lang="en-US" i="1" dirty="0" smtClean="0"/>
              <a:t>S</a:t>
            </a:r>
            <a:r>
              <a:rPr lang="en-US" dirty="0" smtClean="0"/>
              <a:t>) is the total number of events in the sample space</a:t>
            </a:r>
            <a:endParaRPr lang="en-US" dirty="0"/>
          </a:p>
        </p:txBody>
      </p:sp>
      <p:graphicFrame>
        <p:nvGraphicFramePr>
          <p:cNvPr id="4" name="Object 3"/>
          <p:cNvGraphicFramePr>
            <a:graphicFrameLocks noChangeAspect="1"/>
          </p:cNvGraphicFramePr>
          <p:nvPr/>
        </p:nvGraphicFramePr>
        <p:xfrm>
          <a:off x="3200400" y="3733800"/>
          <a:ext cx="1371600" cy="685800"/>
        </p:xfrm>
        <a:graphic>
          <a:graphicData uri="http://schemas.openxmlformats.org/presentationml/2006/ole">
            <p:oleObj spid="_x0000_s39938" name="Equation" r:id="rId4" imgW="838080" imgH="419040" progId="Equation.3">
              <p:embed/>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Classical Probability</a:t>
            </a:r>
            <a:endParaRPr lang="en-US" dirty="0"/>
          </a:p>
        </p:txBody>
      </p:sp>
      <p:sp>
        <p:nvSpPr>
          <p:cNvPr id="3" name="Content Placeholder 2"/>
          <p:cNvSpPr>
            <a:spLocks noGrp="1"/>
          </p:cNvSpPr>
          <p:nvPr>
            <p:ph idx="1"/>
          </p:nvPr>
        </p:nvSpPr>
        <p:spPr>
          <a:xfrm>
            <a:off x="228600" y="1219200"/>
            <a:ext cx="8610600" cy="4906963"/>
          </a:xfrm>
        </p:spPr>
        <p:txBody>
          <a:bodyPr>
            <a:normAutofit/>
          </a:bodyPr>
          <a:lstStyle/>
          <a:p>
            <a:r>
              <a:rPr lang="en-US" sz="2800" dirty="0" smtClean="0"/>
              <a:t>Ex: If a two-child family is selected at random, what is 	the probability of there being one boy and one girl 	with the girl born 1</a:t>
            </a:r>
            <a:r>
              <a:rPr lang="en-US" sz="2800" baseline="30000" dirty="0" smtClean="0"/>
              <a:t>st</a:t>
            </a:r>
            <a:r>
              <a:rPr lang="en-US" sz="2800" dirty="0" smtClean="0"/>
              <a:t>?</a:t>
            </a:r>
          </a:p>
          <a:p>
            <a:pPr lvl="1"/>
            <a:r>
              <a:rPr lang="en-US" sz="2400" i="1" dirty="0" smtClean="0"/>
              <a:t>Simple Event </a:t>
            </a:r>
            <a:r>
              <a:rPr lang="en-US" sz="2400" dirty="0" smtClean="0"/>
              <a:t>= GB = 1 	Sample Space = {BB, BG, GB, GG}  = 4</a:t>
            </a:r>
          </a:p>
          <a:p>
            <a:pPr lvl="1"/>
            <a:r>
              <a:rPr lang="en-US" sz="2400" dirty="0" smtClean="0"/>
              <a:t>So: P(GB)  =  </a:t>
            </a:r>
            <a:r>
              <a:rPr lang="en-US" sz="2400" u="sng" dirty="0" smtClean="0"/>
              <a:t>  1	</a:t>
            </a:r>
            <a:r>
              <a:rPr lang="en-US" sz="2400" dirty="0" smtClean="0"/>
              <a:t>  =  0.25</a:t>
            </a:r>
            <a:r>
              <a:rPr lang="en-US" sz="2400" u="sng" dirty="0" smtClean="0"/>
              <a:t> </a:t>
            </a:r>
            <a:br>
              <a:rPr lang="en-US" sz="2400" u="sng" dirty="0" smtClean="0"/>
            </a:br>
            <a:r>
              <a:rPr lang="en-US" sz="2400" dirty="0" smtClean="0"/>
              <a:t>		         4</a:t>
            </a:r>
          </a:p>
          <a:p>
            <a:pPr lvl="1"/>
            <a:r>
              <a:rPr lang="en-US" sz="2400" dirty="0" smtClean="0"/>
              <a:t>The probability of there being one boy and 1 girl with the girl born 1st in a two-child family is 0.25 or 25 %.</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5029200"/>
            <a:ext cx="5410200" cy="1143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04800" y="2667000"/>
            <a:ext cx="4343400" cy="1143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Classical Probability</a:t>
            </a:r>
            <a:endParaRPr lang="en-US" dirty="0"/>
          </a:p>
        </p:txBody>
      </p:sp>
      <p:sp>
        <p:nvSpPr>
          <p:cNvPr id="3" name="Text Placeholder 2"/>
          <p:cNvSpPr>
            <a:spLocks noGrp="1"/>
          </p:cNvSpPr>
          <p:nvPr>
            <p:ph type="body" idx="1"/>
          </p:nvPr>
        </p:nvSpPr>
        <p:spPr/>
        <p:txBody>
          <a:bodyPr/>
          <a:lstStyle/>
          <a:p>
            <a:r>
              <a:rPr lang="en-US" dirty="0" smtClean="0"/>
              <a:t>Rolling Two Dice</a:t>
            </a:r>
            <a:endParaRPr lang="en-US" dirty="0"/>
          </a:p>
        </p:txBody>
      </p:sp>
      <p:sp>
        <p:nvSpPr>
          <p:cNvPr id="4" name="Content Placeholder 3"/>
          <p:cNvSpPr>
            <a:spLocks noGrp="1"/>
          </p:cNvSpPr>
          <p:nvPr>
            <p:ph sz="half" idx="2"/>
          </p:nvPr>
        </p:nvSpPr>
        <p:spPr/>
        <p:txBody>
          <a:bodyPr/>
          <a:lstStyle/>
          <a:p>
            <a:r>
              <a:rPr lang="en-US" dirty="0" smtClean="0"/>
              <a:t>What is P(2,5)?</a:t>
            </a:r>
          </a:p>
          <a:p>
            <a:endParaRPr lang="en-US" dirty="0" smtClean="0"/>
          </a:p>
          <a:p>
            <a:endParaRPr lang="en-US" dirty="0" smtClean="0"/>
          </a:p>
          <a:p>
            <a:endParaRPr lang="en-US" dirty="0" smtClean="0"/>
          </a:p>
          <a:p>
            <a:r>
              <a:rPr lang="en-US" dirty="0" smtClean="0"/>
              <a:t>What is the P(Sum of Dice is a 7)?</a:t>
            </a:r>
          </a:p>
          <a:p>
            <a:endParaRPr lang="en-US" dirty="0"/>
          </a:p>
        </p:txBody>
      </p:sp>
      <p:sp>
        <p:nvSpPr>
          <p:cNvPr id="5" name="Text Placeholder 4"/>
          <p:cNvSpPr>
            <a:spLocks noGrp="1"/>
          </p:cNvSpPr>
          <p:nvPr>
            <p:ph type="body" sz="quarter" idx="3"/>
          </p:nvPr>
        </p:nvSpPr>
        <p:spPr/>
        <p:txBody>
          <a:bodyPr/>
          <a:lstStyle/>
          <a:p>
            <a:r>
              <a:rPr lang="en-US" dirty="0" smtClean="0"/>
              <a:t>Sample Space</a:t>
            </a:r>
            <a:endParaRPr lang="en-US" dirty="0"/>
          </a:p>
        </p:txBody>
      </p:sp>
      <p:pic>
        <p:nvPicPr>
          <p:cNvPr id="7" name="Content Placeholder 6" descr="pic1.bmp"/>
          <p:cNvPicPr>
            <a:picLocks noGrp="1" noChangeAspect="1"/>
          </p:cNvPicPr>
          <p:nvPr>
            <p:ph sz="quarter" idx="4"/>
          </p:nvPr>
        </p:nvPicPr>
        <p:blipFill>
          <a:blip r:embed="rId4" cstate="print"/>
          <a:stretch>
            <a:fillRect/>
          </a:stretch>
        </p:blipFill>
        <p:spPr>
          <a:xfrm>
            <a:off x="4838699" y="2286000"/>
            <a:ext cx="4194917" cy="2743200"/>
          </a:xfrm>
        </p:spPr>
      </p:pic>
      <p:graphicFrame>
        <p:nvGraphicFramePr>
          <p:cNvPr id="165890" name="Object 2"/>
          <p:cNvGraphicFramePr>
            <a:graphicFrameLocks noChangeAspect="1"/>
          </p:cNvGraphicFramePr>
          <p:nvPr/>
        </p:nvGraphicFramePr>
        <p:xfrm>
          <a:off x="498475" y="2667000"/>
          <a:ext cx="4127500" cy="1047750"/>
        </p:xfrm>
        <a:graphic>
          <a:graphicData uri="http://schemas.openxmlformats.org/presentationml/2006/ole">
            <p:oleObj spid="_x0000_s41986" name="Equation" r:id="rId5" imgW="1650960" imgH="419040" progId="Equation.3">
              <p:embed/>
            </p:oleObj>
          </a:graphicData>
        </a:graphic>
      </p:graphicFrame>
      <p:graphicFrame>
        <p:nvGraphicFramePr>
          <p:cNvPr id="165891" name="Object 3"/>
          <p:cNvGraphicFramePr>
            <a:graphicFrameLocks noChangeAspect="1"/>
          </p:cNvGraphicFramePr>
          <p:nvPr/>
        </p:nvGraphicFramePr>
        <p:xfrm>
          <a:off x="146050" y="5029200"/>
          <a:ext cx="4953000" cy="1041400"/>
        </p:xfrm>
        <a:graphic>
          <a:graphicData uri="http://schemas.openxmlformats.org/presentationml/2006/ole">
            <p:oleObj spid="_x0000_s41987" name="Equation" r:id="rId6" imgW="1981080" imgH="419040" progId="Equation.3">
              <p:embed/>
            </p:oleObj>
          </a:graphicData>
        </a:graphic>
      </p:graphicFrame>
      <p:sp>
        <p:nvSpPr>
          <p:cNvPr id="12" name="TextBox 11"/>
          <p:cNvSpPr txBox="1"/>
          <p:nvPr/>
        </p:nvSpPr>
        <p:spPr>
          <a:xfrm>
            <a:off x="609600" y="6324600"/>
            <a:ext cx="8229600" cy="369332"/>
          </a:xfrm>
          <a:prstGeom prst="rect">
            <a:avLst/>
          </a:prstGeom>
          <a:noFill/>
        </p:spPr>
        <p:txBody>
          <a:bodyPr wrap="square" rtlCol="0">
            <a:spAutoFit/>
          </a:bodyPr>
          <a:lstStyle/>
          <a:p>
            <a:r>
              <a:rPr lang="en-US" dirty="0" smtClean="0"/>
              <a:t>There is a .17 or 17% chance of rolling a pair of dice and the sum of the two being 7.</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5800" y="4724400"/>
            <a:ext cx="3657600" cy="17526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274638"/>
            <a:ext cx="8229600" cy="792162"/>
          </a:xfrm>
        </p:spPr>
        <p:txBody>
          <a:bodyPr>
            <a:normAutofit/>
          </a:bodyPr>
          <a:lstStyle/>
          <a:p>
            <a:r>
              <a:rPr lang="en-US" sz="3600" dirty="0" smtClean="0"/>
              <a:t>Empirical Probability</a:t>
            </a:r>
            <a:endParaRPr lang="en-US" sz="3600" dirty="0"/>
          </a:p>
        </p:txBody>
      </p:sp>
      <p:sp>
        <p:nvSpPr>
          <p:cNvPr id="3" name="Content Placeholder 2"/>
          <p:cNvSpPr>
            <a:spLocks noGrp="1"/>
          </p:cNvSpPr>
          <p:nvPr>
            <p:ph idx="1"/>
          </p:nvPr>
        </p:nvSpPr>
        <p:spPr>
          <a:xfrm>
            <a:off x="228600" y="1219200"/>
            <a:ext cx="8610600" cy="4906963"/>
          </a:xfrm>
        </p:spPr>
        <p:txBody>
          <a:bodyPr>
            <a:normAutofit/>
          </a:bodyPr>
          <a:lstStyle/>
          <a:p>
            <a:r>
              <a:rPr lang="en-US" sz="2800" dirty="0" smtClean="0"/>
              <a:t>AKA:  Relative Frequency</a:t>
            </a:r>
          </a:p>
          <a:p>
            <a:r>
              <a:rPr lang="en-US" sz="2800" dirty="0" smtClean="0"/>
              <a:t>The probability of an event occurring is the proportion of times the event occurs over a given number of trials</a:t>
            </a:r>
          </a:p>
          <a:p>
            <a:pPr lvl="1"/>
            <a:r>
              <a:rPr lang="en-US" sz="2400" dirty="0" smtClean="0"/>
              <a:t>Trials must be repeated exactly (norm, control)</a:t>
            </a:r>
          </a:p>
          <a:p>
            <a:pPr lvl="1"/>
            <a:endParaRPr lang="en-US" sz="2400" dirty="0" smtClean="0"/>
          </a:p>
          <a:p>
            <a:pPr marL="342900" lvl="1" indent="-342900">
              <a:buFont typeface="Arial" pitchFamily="34" charset="0"/>
              <a:buChar char="•"/>
            </a:pPr>
            <a:r>
              <a:rPr lang="en-US" sz="2800" dirty="0" smtClean="0"/>
              <a:t>So: </a:t>
            </a:r>
            <a:r>
              <a:rPr lang="en-US" sz="2400" dirty="0" smtClean="0"/>
              <a:t> P(</a:t>
            </a:r>
            <a:r>
              <a:rPr lang="en-US" sz="2400" i="1" dirty="0" smtClean="0"/>
              <a:t>E</a:t>
            </a:r>
            <a:r>
              <a:rPr lang="en-US" sz="2400" dirty="0" smtClean="0"/>
              <a:t>)  = </a:t>
            </a:r>
            <a:r>
              <a:rPr lang="en-US" dirty="0" smtClean="0"/>
              <a:t> </a:t>
            </a:r>
            <a:r>
              <a:rPr lang="en-US" sz="2400" dirty="0" smtClean="0"/>
              <a:t> </a:t>
            </a:r>
            <a:r>
              <a:rPr lang="en-US" sz="2400" u="sng" dirty="0" smtClean="0"/>
              <a:t>       frequency for the class		 </a:t>
            </a:r>
            <a:br>
              <a:rPr lang="en-US" sz="2400" u="sng" dirty="0" smtClean="0"/>
            </a:br>
            <a:r>
              <a:rPr lang="en-US" sz="2400" dirty="0" smtClean="0"/>
              <a:t>		              number of trials</a:t>
            </a:r>
            <a:endParaRPr lang="en-US" sz="2400" u="sng" dirty="0" smtClean="0"/>
          </a:p>
          <a:p>
            <a:endParaRPr lang="en-US" sz="2800" dirty="0" smtClean="0"/>
          </a:p>
          <a:p>
            <a:endParaRPr lang="en-US" dirty="0" smtClean="0"/>
          </a:p>
        </p:txBody>
      </p:sp>
      <p:graphicFrame>
        <p:nvGraphicFramePr>
          <p:cNvPr id="3074" name="Object 2"/>
          <p:cNvGraphicFramePr>
            <a:graphicFrameLocks noChangeAspect="1"/>
          </p:cNvGraphicFramePr>
          <p:nvPr/>
        </p:nvGraphicFramePr>
        <p:xfrm>
          <a:off x="1143000" y="4800600"/>
          <a:ext cx="2590800" cy="1574800"/>
        </p:xfrm>
        <a:graphic>
          <a:graphicData uri="http://schemas.openxmlformats.org/presentationml/2006/ole">
            <p:oleObj spid="_x0000_s3080" name="Equation" r:id="rId4" imgW="647419" imgH="393529"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Empirical Probability</a:t>
            </a:r>
            <a:endParaRPr lang="en-US" dirty="0"/>
          </a:p>
        </p:txBody>
      </p:sp>
      <p:sp>
        <p:nvSpPr>
          <p:cNvPr id="3" name="Content Placeholder 2"/>
          <p:cNvSpPr>
            <a:spLocks noGrp="1"/>
          </p:cNvSpPr>
          <p:nvPr>
            <p:ph idx="1"/>
          </p:nvPr>
        </p:nvSpPr>
        <p:spPr>
          <a:xfrm>
            <a:off x="228600" y="1219200"/>
            <a:ext cx="8610600" cy="4906963"/>
          </a:xfrm>
        </p:spPr>
        <p:txBody>
          <a:bodyPr>
            <a:normAutofit/>
          </a:bodyPr>
          <a:lstStyle/>
          <a:p>
            <a:r>
              <a:rPr lang="en-US" sz="2800" dirty="0" smtClean="0"/>
              <a:t>Ex: For the 1</a:t>
            </a:r>
            <a:r>
              <a:rPr lang="en-US" sz="2800" baseline="30000" dirty="0" smtClean="0"/>
              <a:t>st</a:t>
            </a:r>
            <a:r>
              <a:rPr lang="en-US" sz="2800" dirty="0" smtClean="0"/>
              <a:t> 43 presidents of the US, 26 were lawyers.  	What is the probability of randomly selecting a 	lawyer from the entire group of 43?</a:t>
            </a:r>
          </a:p>
          <a:p>
            <a:pPr lvl="1"/>
            <a:r>
              <a:rPr lang="en-US" sz="2400" i="1" dirty="0" smtClean="0"/>
              <a:t>(E</a:t>
            </a:r>
            <a:r>
              <a:rPr lang="en-US" sz="2400" i="1" baseline="-25000" dirty="0" smtClean="0"/>
              <a:t>A</a:t>
            </a:r>
            <a:r>
              <a:rPr lang="en-US" sz="2400" i="1" dirty="0" smtClean="0"/>
              <a:t>)</a:t>
            </a:r>
            <a:r>
              <a:rPr lang="en-US" sz="2400" dirty="0" smtClean="0"/>
              <a:t> = the event of a president being a lawyer 	</a:t>
            </a:r>
          </a:p>
          <a:p>
            <a:pPr lvl="1"/>
            <a:r>
              <a:rPr lang="en-US" sz="2400" dirty="0" smtClean="0"/>
              <a:t>So: P(</a:t>
            </a:r>
            <a:r>
              <a:rPr lang="en-US" sz="2400" i="1" dirty="0" smtClean="0"/>
              <a:t>E</a:t>
            </a:r>
            <a:r>
              <a:rPr lang="en-US" sz="2400" dirty="0" smtClean="0"/>
              <a:t>)  = </a:t>
            </a:r>
            <a:r>
              <a:rPr lang="en-US" sz="2400" u="sng" dirty="0" smtClean="0"/>
              <a:t> </a:t>
            </a:r>
            <a:r>
              <a:rPr lang="en-US" sz="2400" i="1" u="sng" dirty="0" smtClean="0"/>
              <a:t>f </a:t>
            </a:r>
            <a:r>
              <a:rPr lang="en-US" sz="2400" dirty="0" smtClean="0"/>
              <a:t>   </a:t>
            </a:r>
            <a:r>
              <a:rPr lang="en-US" sz="2400" u="sng" dirty="0" smtClean="0"/>
              <a:t>    26	</a:t>
            </a:r>
            <a:r>
              <a:rPr lang="en-US" sz="2400" dirty="0" smtClean="0"/>
              <a:t>  =  0.61</a:t>
            </a:r>
            <a:r>
              <a:rPr lang="en-US" sz="2400" u="sng" dirty="0" smtClean="0"/>
              <a:t> </a:t>
            </a:r>
            <a:br>
              <a:rPr lang="en-US" sz="2400" u="sng" dirty="0" smtClean="0"/>
            </a:br>
            <a:r>
              <a:rPr lang="en-US" sz="2400" dirty="0" smtClean="0"/>
              <a:t>		   n	43</a:t>
            </a:r>
          </a:p>
          <a:p>
            <a:pPr lvl="1"/>
            <a:r>
              <a:rPr lang="en-US" sz="2400" dirty="0" smtClean="0"/>
              <a:t>The probability of randomly selecting a lawyer from the past elected presidents is 0.61 or 61 %.</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39762"/>
          </a:xfrm>
        </p:spPr>
        <p:txBody>
          <a:bodyPr>
            <a:normAutofit fontScale="90000"/>
          </a:bodyPr>
          <a:lstStyle/>
          <a:p>
            <a:r>
              <a:rPr lang="en-US" sz="3800" dirty="0" smtClean="0"/>
              <a:t>Empirical Probability</a:t>
            </a:r>
            <a:endParaRPr lang="en-US" sz="3800" dirty="0"/>
          </a:p>
        </p:txBody>
      </p:sp>
      <p:sp>
        <p:nvSpPr>
          <p:cNvPr id="3" name="Content Placeholder 2"/>
          <p:cNvSpPr>
            <a:spLocks noGrp="1"/>
          </p:cNvSpPr>
          <p:nvPr>
            <p:ph idx="1"/>
          </p:nvPr>
        </p:nvSpPr>
        <p:spPr>
          <a:xfrm>
            <a:off x="228600" y="838200"/>
            <a:ext cx="8610600" cy="5562600"/>
          </a:xfrm>
        </p:spPr>
        <p:txBody>
          <a:bodyPr>
            <a:normAutofit lnSpcReduction="10000"/>
          </a:bodyPr>
          <a:lstStyle/>
          <a:p>
            <a:r>
              <a:rPr lang="en-US" sz="2400" dirty="0" smtClean="0"/>
              <a:t>Ex: During the flu season, a health clinic observed that on one 	day, 12 of 60 students examined had strep throat, whereas 	one week later 18 of 75 students examined had strep throat.  	What is the relative frequency for each given day?</a:t>
            </a:r>
          </a:p>
          <a:p>
            <a:pPr lvl="1"/>
            <a:r>
              <a:rPr lang="en-US" sz="2400" i="1" dirty="0" smtClean="0"/>
              <a:t>(E</a:t>
            </a:r>
            <a:r>
              <a:rPr lang="en-US" sz="2400" i="1" baseline="-25000" dirty="0" smtClean="0"/>
              <a:t>A</a:t>
            </a:r>
            <a:r>
              <a:rPr lang="en-US" sz="2400" i="1" dirty="0" smtClean="0"/>
              <a:t>) = Relative Frequency Day 1 </a:t>
            </a:r>
          </a:p>
          <a:p>
            <a:pPr lvl="1"/>
            <a:r>
              <a:rPr lang="en-US" sz="2400" i="1" dirty="0" smtClean="0"/>
              <a:t>(E</a:t>
            </a:r>
            <a:r>
              <a:rPr lang="en-US" sz="2400" i="1" baseline="-25000" dirty="0" smtClean="0"/>
              <a:t>B</a:t>
            </a:r>
            <a:r>
              <a:rPr lang="en-US" sz="2400" i="1" dirty="0" smtClean="0"/>
              <a:t>) = Relative Frequency Day 2 </a:t>
            </a:r>
            <a:endParaRPr lang="en-US" sz="2400" dirty="0" smtClean="0"/>
          </a:p>
          <a:p>
            <a:pPr lvl="1"/>
            <a:r>
              <a:rPr lang="en-US" sz="2400" dirty="0" smtClean="0"/>
              <a:t>So: P(</a:t>
            </a:r>
            <a:r>
              <a:rPr lang="en-US" sz="2400" i="1" dirty="0" smtClean="0"/>
              <a:t>E</a:t>
            </a:r>
            <a:r>
              <a:rPr lang="en-US" sz="2400" i="1" baseline="-25000" dirty="0" smtClean="0"/>
              <a:t>A</a:t>
            </a:r>
            <a:r>
              <a:rPr lang="en-US" sz="2400" dirty="0" smtClean="0"/>
              <a:t>)  =   </a:t>
            </a:r>
            <a:r>
              <a:rPr lang="en-US" sz="2400" u="sng" dirty="0" smtClean="0"/>
              <a:t>        12	</a:t>
            </a:r>
            <a:r>
              <a:rPr lang="en-US" sz="2400" dirty="0" smtClean="0"/>
              <a:t>  =  0.20</a:t>
            </a:r>
            <a:r>
              <a:rPr lang="en-US" sz="2400" u="sng" dirty="0" smtClean="0"/>
              <a:t> </a:t>
            </a:r>
            <a:br>
              <a:rPr lang="en-US" sz="2400" u="sng" dirty="0" smtClean="0"/>
            </a:br>
            <a:r>
              <a:rPr lang="en-US" sz="2400" dirty="0" smtClean="0"/>
              <a:t>		  	 60</a:t>
            </a:r>
          </a:p>
          <a:p>
            <a:pPr lvl="1"/>
            <a:r>
              <a:rPr lang="en-US" sz="2400" dirty="0" smtClean="0"/>
              <a:t>       P(</a:t>
            </a:r>
            <a:r>
              <a:rPr lang="en-US" sz="2400" i="1" dirty="0" smtClean="0"/>
              <a:t>E</a:t>
            </a:r>
            <a:r>
              <a:rPr lang="en-US" sz="2400" i="1" baseline="-25000" dirty="0" smtClean="0"/>
              <a:t>B</a:t>
            </a:r>
            <a:r>
              <a:rPr lang="en-US" sz="2400" dirty="0" smtClean="0"/>
              <a:t>)  =   </a:t>
            </a:r>
            <a:r>
              <a:rPr lang="en-US" sz="2400" u="sng" dirty="0" smtClean="0"/>
              <a:t>       18	</a:t>
            </a:r>
            <a:r>
              <a:rPr lang="en-US" sz="2400" dirty="0" smtClean="0"/>
              <a:t>  =  0.24</a:t>
            </a:r>
            <a:r>
              <a:rPr lang="en-US" sz="2400" u="sng" dirty="0" smtClean="0"/>
              <a:t> </a:t>
            </a:r>
            <a:br>
              <a:rPr lang="en-US" sz="2400" u="sng" dirty="0" smtClean="0"/>
            </a:br>
            <a:r>
              <a:rPr lang="en-US" sz="2400" dirty="0" smtClean="0"/>
              <a:t>		  	 75</a:t>
            </a:r>
            <a:endParaRPr lang="en-US" sz="2400" b="1" dirty="0" smtClean="0"/>
          </a:p>
          <a:p>
            <a:pPr lvl="1"/>
            <a:r>
              <a:rPr lang="en-US" sz="2400" dirty="0" smtClean="0"/>
              <a:t>If the data were collected over multiple day, the clinic could average the relative frequencies (generalize) to make one general statement:</a:t>
            </a:r>
          </a:p>
          <a:p>
            <a:pPr lvl="2"/>
            <a:r>
              <a:rPr lang="en-US" dirty="0" smtClean="0"/>
              <a:t>During flu season, a student who is examined will have strep throat 0.22 or 22% of the time.</a:t>
            </a:r>
          </a:p>
          <a:p>
            <a:endParaRPr lang="en-US" dirty="0" smtClean="0"/>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Law of Large Numbers</a:t>
            </a:r>
            <a:endParaRPr lang="en-US" dirty="0"/>
          </a:p>
        </p:txBody>
      </p:sp>
      <p:sp>
        <p:nvSpPr>
          <p:cNvPr id="3" name="Content Placeholder 2"/>
          <p:cNvSpPr>
            <a:spLocks noGrp="1"/>
          </p:cNvSpPr>
          <p:nvPr>
            <p:ph idx="1"/>
          </p:nvPr>
        </p:nvSpPr>
        <p:spPr>
          <a:xfrm>
            <a:off x="457200" y="1219200"/>
            <a:ext cx="8229600" cy="4906963"/>
          </a:xfrm>
        </p:spPr>
        <p:txBody>
          <a:bodyPr>
            <a:normAutofit/>
          </a:bodyPr>
          <a:lstStyle/>
          <a:p>
            <a:r>
              <a:rPr lang="en-US" dirty="0" smtClean="0"/>
              <a:t>The empirical probability for an event will change from trial to trial</a:t>
            </a:r>
          </a:p>
          <a:p>
            <a:pPr lvl="1"/>
            <a:r>
              <a:rPr lang="en-US" dirty="0" smtClean="0"/>
              <a:t>When repeated a large number of times, the relative frequency approaches the classical probability for the event.</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Subjective Probability</a:t>
            </a:r>
            <a:endParaRPr lang="en-US" dirty="0"/>
          </a:p>
        </p:txBody>
      </p:sp>
      <p:sp>
        <p:nvSpPr>
          <p:cNvPr id="3" name="Content Placeholder 2"/>
          <p:cNvSpPr>
            <a:spLocks noGrp="1"/>
          </p:cNvSpPr>
          <p:nvPr>
            <p:ph idx="1"/>
          </p:nvPr>
        </p:nvSpPr>
        <p:spPr>
          <a:xfrm>
            <a:off x="457200" y="1219200"/>
            <a:ext cx="8229600" cy="4906963"/>
          </a:xfrm>
        </p:spPr>
        <p:txBody>
          <a:bodyPr>
            <a:normAutofit lnSpcReduction="10000"/>
          </a:bodyPr>
          <a:lstStyle/>
          <a:p>
            <a:r>
              <a:rPr lang="en-US" dirty="0" smtClean="0"/>
              <a:t>Probability measure of belief</a:t>
            </a:r>
          </a:p>
          <a:p>
            <a:pPr lvl="1"/>
            <a:r>
              <a:rPr lang="en-US" dirty="0" smtClean="0"/>
              <a:t>Depends on life experiences of the subject.</a:t>
            </a:r>
          </a:p>
          <a:p>
            <a:pPr lvl="2"/>
            <a:r>
              <a:rPr lang="en-US" dirty="0" smtClean="0"/>
              <a:t>Sample must be explicitly defined</a:t>
            </a:r>
          </a:p>
          <a:p>
            <a:r>
              <a:rPr lang="en-US" dirty="0" smtClean="0"/>
              <a:t>Cannot be generalized outside the description of the sample</a:t>
            </a:r>
          </a:p>
          <a:p>
            <a:r>
              <a:rPr lang="en-US" dirty="0" smtClean="0"/>
              <a:t>EX:  What are the chances that I will have an    	  umbrella when it rains?</a:t>
            </a:r>
          </a:p>
          <a:p>
            <a:r>
              <a:rPr lang="en-US" dirty="0" smtClean="0"/>
              <a:t>Ex:  What is the probability patients in cancer 	remission believe they will live beyond the 	next 15 years?</a:t>
            </a:r>
          </a:p>
          <a:p>
            <a:endParaRPr lang="en-US" dirty="0" smtClean="0"/>
          </a:p>
          <a:p>
            <a:pPr>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General Probability Rules</a:t>
            </a:r>
            <a:endParaRPr lang="en-US" dirty="0"/>
          </a:p>
        </p:txBody>
      </p:sp>
      <p:sp>
        <p:nvSpPr>
          <p:cNvPr id="3" name="Content Placeholder 2"/>
          <p:cNvSpPr>
            <a:spLocks noGrp="1"/>
          </p:cNvSpPr>
          <p:nvPr>
            <p:ph idx="1"/>
          </p:nvPr>
        </p:nvSpPr>
        <p:spPr>
          <a:xfrm>
            <a:off x="457200" y="1219200"/>
            <a:ext cx="8229600" cy="4906963"/>
          </a:xfrm>
        </p:spPr>
        <p:txBody>
          <a:bodyPr>
            <a:normAutofit fontScale="92500" lnSpcReduction="10000"/>
          </a:bodyPr>
          <a:lstStyle/>
          <a:p>
            <a:r>
              <a:rPr lang="en-US" sz="3000" dirty="0" smtClean="0"/>
              <a:t>Law 1:  If the probability of an event is 1.00 or 100%, then the event MUST occur.</a:t>
            </a:r>
          </a:p>
          <a:p>
            <a:r>
              <a:rPr lang="en-US" sz="3000" dirty="0" smtClean="0"/>
              <a:t>Law 2: If the probability of an event is 0.00 or 0%, then the event MUST NEVER occur. </a:t>
            </a:r>
          </a:p>
          <a:p>
            <a:r>
              <a:rPr lang="en-US" sz="3000" dirty="0" smtClean="0"/>
              <a:t>Law 3:  The probability of any event must assume a value between 0.00 and 1.00.</a:t>
            </a:r>
          </a:p>
          <a:p>
            <a:r>
              <a:rPr lang="en-US" sz="3000" dirty="0" smtClean="0"/>
              <a:t>Law 4: The sum of the probabilities of all the simple events in a sample space must equal 1.</a:t>
            </a:r>
          </a:p>
          <a:p>
            <a:pPr lvl="1"/>
            <a:r>
              <a:rPr lang="en-US" dirty="0" smtClean="0"/>
              <a:t>If there are 8 simple events, each event has a 1/8 chance of occurring.  </a:t>
            </a:r>
            <a:endParaRPr lang="en-US" dirty="0"/>
          </a:p>
          <a:p>
            <a:pPr lvl="2"/>
            <a:r>
              <a:rPr lang="en-US" sz="2600" dirty="0" smtClean="0"/>
              <a:t>If we sum these probabilities, we have 8 X 1/8 = 1.00</a:t>
            </a:r>
          </a:p>
          <a:p>
            <a:endParaRPr lang="en-US" dirty="0" smtClean="0"/>
          </a:p>
          <a:p>
            <a:pPr>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General Probability Rules</a:t>
            </a:r>
            <a:endParaRPr lang="en-US" dirty="0"/>
          </a:p>
        </p:txBody>
      </p:sp>
      <p:sp>
        <p:nvSpPr>
          <p:cNvPr id="3" name="Content Placeholder 2"/>
          <p:cNvSpPr>
            <a:spLocks noGrp="1"/>
          </p:cNvSpPr>
          <p:nvPr>
            <p:ph idx="1"/>
          </p:nvPr>
        </p:nvSpPr>
        <p:spPr>
          <a:xfrm>
            <a:off x="457200" y="1219200"/>
            <a:ext cx="8229600" cy="4906963"/>
          </a:xfrm>
        </p:spPr>
        <p:txBody>
          <a:bodyPr>
            <a:normAutofit fontScale="92500" lnSpcReduction="20000"/>
          </a:bodyPr>
          <a:lstStyle/>
          <a:p>
            <a:r>
              <a:rPr lang="en-US" sz="3000" dirty="0" smtClean="0"/>
              <a:t>The closer the probability to 1.00, the more likely it is to occur.</a:t>
            </a:r>
          </a:p>
          <a:p>
            <a:r>
              <a:rPr lang="en-US" sz="3000" dirty="0" smtClean="0"/>
              <a:t>The closer the probability to 0.00, the less likely it is to occur. </a:t>
            </a:r>
          </a:p>
          <a:p>
            <a:r>
              <a:rPr lang="en-US" sz="3000" dirty="0" smtClean="0"/>
              <a:t>Compound Event</a:t>
            </a:r>
          </a:p>
          <a:p>
            <a:pPr lvl="1"/>
            <a:r>
              <a:rPr lang="en-US" dirty="0" smtClean="0"/>
              <a:t>An event that is defined by combining two or more events.  </a:t>
            </a:r>
          </a:p>
          <a:p>
            <a:pPr lvl="2"/>
            <a:r>
              <a:rPr lang="en-US" sz="2600" dirty="0" smtClean="0"/>
              <a:t>Let:  </a:t>
            </a:r>
            <a:r>
              <a:rPr lang="en-US" sz="2600" i="1" dirty="0" smtClean="0"/>
              <a:t>A</a:t>
            </a:r>
            <a:r>
              <a:rPr lang="en-US" sz="2600" dirty="0" smtClean="0"/>
              <a:t> =  students owning a laptop</a:t>
            </a:r>
          </a:p>
          <a:p>
            <a:pPr lvl="2">
              <a:buNone/>
            </a:pPr>
            <a:r>
              <a:rPr lang="en-US" sz="2600" dirty="0"/>
              <a:t>	 </a:t>
            </a:r>
            <a:r>
              <a:rPr lang="en-US" sz="2600" dirty="0" smtClean="0"/>
              <a:t>        </a:t>
            </a:r>
            <a:r>
              <a:rPr lang="en-US" sz="2600" i="1" dirty="0" smtClean="0"/>
              <a:t>B</a:t>
            </a:r>
            <a:r>
              <a:rPr lang="en-US" sz="2600" dirty="0" smtClean="0"/>
              <a:t> =  students owning an </a:t>
            </a:r>
            <a:r>
              <a:rPr lang="en-US" sz="2600" dirty="0" err="1" smtClean="0"/>
              <a:t>iPhone</a:t>
            </a:r>
            <a:endParaRPr lang="en-US" sz="2600" dirty="0" smtClean="0"/>
          </a:p>
          <a:p>
            <a:pPr lvl="2">
              <a:buNone/>
            </a:pPr>
            <a:r>
              <a:rPr lang="en-US" sz="2600" dirty="0" smtClean="0"/>
              <a:t>            </a:t>
            </a:r>
            <a:r>
              <a:rPr lang="en-US" sz="2600" i="1" dirty="0" smtClean="0"/>
              <a:t>C</a:t>
            </a:r>
            <a:r>
              <a:rPr lang="en-US" sz="2600" dirty="0" smtClean="0"/>
              <a:t> =  students owning a laptop &amp; an </a:t>
            </a:r>
            <a:r>
              <a:rPr lang="en-US" sz="2600" dirty="0" err="1" smtClean="0"/>
              <a:t>iPhone</a:t>
            </a:r>
            <a:endParaRPr lang="en-US" sz="2600" dirty="0" smtClean="0"/>
          </a:p>
          <a:p>
            <a:pPr>
              <a:buNone/>
            </a:pPr>
            <a:r>
              <a:rPr lang="en-US" sz="2600" dirty="0" smtClean="0"/>
              <a:t>     		</a:t>
            </a:r>
          </a:p>
          <a:p>
            <a:pPr>
              <a:buNone/>
            </a:pPr>
            <a:r>
              <a:rPr lang="en-US" sz="2600" dirty="0"/>
              <a:t>	</a:t>
            </a:r>
            <a:r>
              <a:rPr lang="en-US" sz="2600" dirty="0" smtClean="0"/>
              <a:t>	To Discuss the event </a:t>
            </a:r>
            <a:r>
              <a:rPr lang="en-US" sz="2600" i="1" dirty="0" smtClean="0"/>
              <a:t>C, </a:t>
            </a:r>
            <a:r>
              <a:rPr lang="en-US" sz="2600" dirty="0" smtClean="0"/>
              <a:t>the researcher looks at the 	commonalities of both </a:t>
            </a:r>
            <a:r>
              <a:rPr lang="en-US" sz="2600" i="1" dirty="0" smtClean="0"/>
              <a:t>A</a:t>
            </a:r>
            <a:r>
              <a:rPr lang="en-US" sz="2600" dirty="0" smtClean="0"/>
              <a:t> and </a:t>
            </a:r>
            <a:r>
              <a:rPr lang="en-US" sz="2600" i="1" dirty="0" smtClean="0"/>
              <a:t>B</a:t>
            </a:r>
            <a:r>
              <a:rPr lang="en-US" sz="2600" dirty="0" smtClean="0"/>
              <a:t>.</a:t>
            </a:r>
            <a:endParaRPr lang="en-US" sz="2600" i="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Probability</a:t>
            </a:r>
            <a:endParaRPr lang="en-US" dirty="0"/>
          </a:p>
        </p:txBody>
      </p:sp>
      <p:sp>
        <p:nvSpPr>
          <p:cNvPr id="3" name="Content Placeholder 2"/>
          <p:cNvSpPr>
            <a:spLocks noGrp="1"/>
          </p:cNvSpPr>
          <p:nvPr>
            <p:ph idx="1"/>
          </p:nvPr>
        </p:nvSpPr>
        <p:spPr>
          <a:xfrm>
            <a:off x="457200" y="1219200"/>
            <a:ext cx="8229600" cy="4906963"/>
          </a:xfrm>
        </p:spPr>
        <p:txBody>
          <a:bodyPr>
            <a:normAutofit lnSpcReduction="10000"/>
          </a:bodyPr>
          <a:lstStyle/>
          <a:p>
            <a:r>
              <a:rPr lang="en-US" dirty="0" smtClean="0"/>
              <a:t>The formal study of the laws of chance</a:t>
            </a:r>
          </a:p>
          <a:p>
            <a:r>
              <a:rPr lang="en-US" dirty="0" smtClean="0"/>
              <a:t>Examples of probability statements are everywhere:</a:t>
            </a:r>
          </a:p>
          <a:p>
            <a:pPr lvl="1"/>
            <a:r>
              <a:rPr lang="en-US" dirty="0" smtClean="0"/>
              <a:t>There is a 60% chance of rain today</a:t>
            </a:r>
          </a:p>
          <a:p>
            <a:pPr lvl="1"/>
            <a:r>
              <a:rPr lang="en-US" dirty="0" smtClean="0"/>
              <a:t>The chance of me winning the lottery is 1 in a million</a:t>
            </a:r>
          </a:p>
          <a:p>
            <a:pPr lvl="1"/>
            <a:r>
              <a:rPr lang="en-US" dirty="0" smtClean="0"/>
              <a:t>There is a 50-50 chance of observing a head when a fair coin is tossed</a:t>
            </a:r>
          </a:p>
          <a:p>
            <a:pPr lvl="1"/>
            <a:r>
              <a:rPr lang="en-US" dirty="0" smtClean="0"/>
              <a:t>There is a 1 in 6 chance in rolling a 6 with a single die.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Randomness</a:t>
            </a:r>
            <a:endParaRPr lang="en-US" dirty="0"/>
          </a:p>
        </p:txBody>
      </p:sp>
      <p:sp>
        <p:nvSpPr>
          <p:cNvPr id="3" name="Content Placeholder 2"/>
          <p:cNvSpPr>
            <a:spLocks noGrp="1"/>
          </p:cNvSpPr>
          <p:nvPr>
            <p:ph idx="1"/>
          </p:nvPr>
        </p:nvSpPr>
        <p:spPr>
          <a:xfrm>
            <a:off x="457200" y="1219200"/>
            <a:ext cx="8229600" cy="4906963"/>
          </a:xfrm>
        </p:spPr>
        <p:txBody>
          <a:bodyPr>
            <a:normAutofit/>
          </a:bodyPr>
          <a:lstStyle/>
          <a:p>
            <a:r>
              <a:rPr lang="en-US" dirty="0" smtClean="0"/>
              <a:t>Unpredictability</a:t>
            </a:r>
          </a:p>
          <a:p>
            <a:pPr lvl="1"/>
            <a:r>
              <a:rPr lang="en-US" dirty="0" smtClean="0"/>
              <a:t>Cannot predict with any real certainty</a:t>
            </a:r>
          </a:p>
        </p:txBody>
      </p:sp>
      <p:pic>
        <p:nvPicPr>
          <p:cNvPr id="5122"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b="55165"/>
          <a:stretch>
            <a:fillRect/>
          </a:stretch>
        </p:blipFill>
        <p:spPr bwMode="auto">
          <a:xfrm>
            <a:off x="381000" y="2252035"/>
            <a:ext cx="7467600" cy="21675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Uncertainty</a:t>
            </a:r>
            <a:endParaRPr lang="en-US" dirty="0"/>
          </a:p>
        </p:txBody>
      </p:sp>
      <p:sp>
        <p:nvSpPr>
          <p:cNvPr id="3" name="Content Placeholder 2"/>
          <p:cNvSpPr>
            <a:spLocks noGrp="1"/>
          </p:cNvSpPr>
          <p:nvPr>
            <p:ph idx="1"/>
          </p:nvPr>
        </p:nvSpPr>
        <p:spPr>
          <a:xfrm>
            <a:off x="457200" y="1219200"/>
            <a:ext cx="8229600" cy="4906963"/>
          </a:xfrm>
        </p:spPr>
        <p:txBody>
          <a:bodyPr>
            <a:normAutofit/>
          </a:bodyPr>
          <a:lstStyle/>
          <a:p>
            <a:r>
              <a:rPr lang="en-US" dirty="0" smtClean="0"/>
              <a:t>Outcomes are typically known</a:t>
            </a:r>
          </a:p>
          <a:p>
            <a:r>
              <a:rPr lang="en-US" dirty="0" smtClean="0"/>
              <a:t>Which outcome will occur can be predicted w/ some certainty, but not 100%</a:t>
            </a:r>
          </a:p>
          <a:p>
            <a:pPr lvl="1"/>
            <a:r>
              <a:rPr lang="en-US" dirty="0" smtClean="0"/>
              <a:t>I think I can, Maybe I can, I should be able to…</a:t>
            </a:r>
          </a:p>
        </p:txBody>
      </p:sp>
      <p:pic>
        <p:nvPicPr>
          <p:cNvPr id="1026" name="Picture 2" descr="C:\Users\Surmans\AppData\Local\Temp\Temporary Internet Files\Content.IE5\AOOQDNJS\MC900318704[1].wmf"/>
          <p:cNvPicPr>
            <a:picLocks noChangeAspect="1" noChangeArrowheads="1"/>
          </p:cNvPicPr>
          <p:nvPr/>
        </p:nvPicPr>
        <p:blipFill>
          <a:blip r:embed="rId3" cstate="print"/>
          <a:srcRect/>
          <a:stretch>
            <a:fillRect/>
          </a:stretch>
        </p:blipFill>
        <p:spPr bwMode="auto">
          <a:xfrm>
            <a:off x="1066800" y="3733800"/>
            <a:ext cx="1544422" cy="1814170"/>
          </a:xfrm>
          <a:prstGeom prst="rect">
            <a:avLst/>
          </a:prstGeom>
          <a:noFill/>
        </p:spPr>
      </p:pic>
      <p:pic>
        <p:nvPicPr>
          <p:cNvPr id="1028" name="Picture 4" descr="C:\Users\Surmans\AppData\Local\Temp\Temporary Internet Files\Content.IE5\AOOQDNJS\MC900056713[1].wmf"/>
          <p:cNvPicPr>
            <a:picLocks noChangeAspect="1" noChangeArrowheads="1"/>
          </p:cNvPicPr>
          <p:nvPr/>
        </p:nvPicPr>
        <p:blipFill>
          <a:blip r:embed="rId4" cstate="print"/>
          <a:srcRect/>
          <a:stretch>
            <a:fillRect/>
          </a:stretch>
        </p:blipFill>
        <p:spPr bwMode="auto">
          <a:xfrm>
            <a:off x="5867400" y="3810000"/>
            <a:ext cx="1822399" cy="181234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Probability</a:t>
            </a:r>
            <a:endParaRPr lang="en-US" dirty="0"/>
          </a:p>
        </p:txBody>
      </p:sp>
      <p:sp>
        <p:nvSpPr>
          <p:cNvPr id="3" name="Content Placeholder 2"/>
          <p:cNvSpPr>
            <a:spLocks noGrp="1"/>
          </p:cNvSpPr>
          <p:nvPr>
            <p:ph idx="1"/>
          </p:nvPr>
        </p:nvSpPr>
        <p:spPr>
          <a:xfrm>
            <a:off x="457200" y="1219200"/>
            <a:ext cx="8229600" cy="4906963"/>
          </a:xfrm>
        </p:spPr>
        <p:txBody>
          <a:bodyPr>
            <a:normAutofit/>
          </a:bodyPr>
          <a:lstStyle/>
          <a:p>
            <a:r>
              <a:rPr lang="en-US" dirty="0" smtClean="0"/>
              <a:t>Outcomes are typically known</a:t>
            </a:r>
          </a:p>
          <a:p>
            <a:r>
              <a:rPr lang="en-US" dirty="0" smtClean="0"/>
              <a:t>Which outcome will occur can be predicted w/ some certainty</a:t>
            </a:r>
          </a:p>
          <a:p>
            <a:pPr lvl="1"/>
            <a:r>
              <a:rPr lang="en-US" dirty="0" smtClean="0"/>
              <a:t>Measure used to quantify the amount of “doubt”</a:t>
            </a:r>
          </a:p>
          <a:p>
            <a:pPr lvl="1"/>
            <a:r>
              <a:rPr lang="en-US" dirty="0" smtClean="0"/>
              <a:t>Replaces the “I think; Maybe” statements with a specific value of certainty.</a:t>
            </a:r>
          </a:p>
          <a:p>
            <a:pPr lvl="2"/>
            <a:r>
              <a:rPr lang="en-US" dirty="0" smtClean="0"/>
              <a:t>I am 99% sure I can make the light</a:t>
            </a:r>
          </a:p>
          <a:p>
            <a:pPr lvl="2"/>
            <a:r>
              <a:rPr lang="en-US" dirty="0" smtClean="0"/>
              <a:t>I am 0.60 sure I can hit the ball</a:t>
            </a:r>
          </a:p>
          <a:p>
            <a:pPr lvl="2"/>
            <a:r>
              <a:rPr lang="en-US" dirty="0" smtClean="0"/>
              <a:t>I am 0.27 sure I will pass this class </a:t>
            </a:r>
            <a:r>
              <a:rPr lang="en-US" dirty="0" smtClean="0">
                <a:sym typeface="Wingdings" pitchFamily="2" charset="2"/>
              </a:rPr>
              <a:t></a:t>
            </a:r>
            <a:endParaRPr lang="en-US" dirty="0" smtClean="0"/>
          </a:p>
          <a:p>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Probability</a:t>
            </a:r>
            <a:endParaRPr lang="en-US" dirty="0"/>
          </a:p>
        </p:txBody>
      </p:sp>
      <p:sp>
        <p:nvSpPr>
          <p:cNvPr id="3" name="Content Placeholder 2"/>
          <p:cNvSpPr>
            <a:spLocks noGrp="1"/>
          </p:cNvSpPr>
          <p:nvPr>
            <p:ph idx="1"/>
          </p:nvPr>
        </p:nvSpPr>
        <p:spPr>
          <a:xfrm>
            <a:off x="457200" y="1219200"/>
            <a:ext cx="8229600" cy="4906963"/>
          </a:xfrm>
        </p:spPr>
        <p:txBody>
          <a:bodyPr>
            <a:normAutofit/>
          </a:bodyPr>
          <a:lstStyle/>
          <a:p>
            <a:r>
              <a:rPr lang="en-US" dirty="0" smtClean="0"/>
              <a:t>Theoretically takes place in a </a:t>
            </a:r>
            <a:r>
              <a:rPr lang="en-US" b="1" u="sng" dirty="0" smtClean="0"/>
              <a:t>Sample Space</a:t>
            </a:r>
          </a:p>
          <a:p>
            <a:pPr lvl="1"/>
            <a:r>
              <a:rPr lang="en-US" dirty="0" smtClean="0"/>
              <a:t>All of the possible outcomes listed in a set of brackets</a:t>
            </a:r>
          </a:p>
          <a:p>
            <a:pPr lvl="1"/>
            <a:r>
              <a:rPr lang="en-US" dirty="0"/>
              <a:t> </a:t>
            </a:r>
            <a:r>
              <a:rPr lang="en-US" dirty="0" smtClean="0"/>
              <a:t>Ex:  When a child is born, the sample space would be { B, G} </a:t>
            </a:r>
          </a:p>
          <a:p>
            <a:pPr lvl="2"/>
            <a:r>
              <a:rPr lang="en-US" dirty="0" smtClean="0"/>
              <a:t>In a two child family, the sample space would be { BB, BG, GB, GG}</a:t>
            </a:r>
          </a:p>
          <a:p>
            <a:r>
              <a:rPr lang="en-US" dirty="0" smtClean="0"/>
              <a:t>Can use matrix or tree graph to explore more complex outcomes </a:t>
            </a:r>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3600" dirty="0" smtClean="0"/>
              <a:t>Sample Space (Graphically Displayed)</a:t>
            </a:r>
            <a:endParaRPr lang="en-US" sz="3600" dirty="0"/>
          </a:p>
        </p:txBody>
      </p:sp>
      <p:graphicFrame>
        <p:nvGraphicFramePr>
          <p:cNvPr id="4" name="Content Placeholder 3"/>
          <p:cNvGraphicFramePr>
            <a:graphicFrameLocks noGrp="1"/>
          </p:cNvGraphicFramePr>
          <p:nvPr>
            <p:ph idx="1"/>
          </p:nvPr>
        </p:nvGraphicFramePr>
        <p:xfrm>
          <a:off x="1447800" y="1676400"/>
          <a:ext cx="57912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1447800" y="1295400"/>
            <a:ext cx="5181600" cy="954107"/>
          </a:xfrm>
          <a:prstGeom prst="rect">
            <a:avLst/>
          </a:prstGeom>
          <a:noFill/>
        </p:spPr>
        <p:txBody>
          <a:bodyPr wrap="square" rtlCol="0">
            <a:spAutoFit/>
          </a:bodyPr>
          <a:lstStyle/>
          <a:p>
            <a:r>
              <a:rPr lang="en-US" sz="2800" b="1" dirty="0" smtClean="0"/>
              <a:t>First Child Outcomes:</a:t>
            </a:r>
          </a:p>
          <a:p>
            <a:r>
              <a:rPr lang="en-US" sz="2800" b="1" dirty="0" smtClean="0"/>
              <a:t>        Boy (B)                          Girl (G)</a:t>
            </a:r>
            <a:endParaRPr lang="en-US" sz="2800" b="1" dirty="0"/>
          </a:p>
        </p:txBody>
      </p:sp>
      <p:sp>
        <p:nvSpPr>
          <p:cNvPr id="6" name="TextBox 5"/>
          <p:cNvSpPr txBox="1"/>
          <p:nvPr/>
        </p:nvSpPr>
        <p:spPr>
          <a:xfrm rot="16200000">
            <a:off x="-1048554" y="3523446"/>
            <a:ext cx="3886200" cy="954107"/>
          </a:xfrm>
          <a:prstGeom prst="rect">
            <a:avLst/>
          </a:prstGeom>
          <a:noFill/>
        </p:spPr>
        <p:txBody>
          <a:bodyPr wrap="square" rtlCol="0">
            <a:spAutoFit/>
          </a:bodyPr>
          <a:lstStyle/>
          <a:p>
            <a:r>
              <a:rPr lang="en-US" sz="2800" b="1" dirty="0" smtClean="0"/>
              <a:t>Second Child Outcomes:</a:t>
            </a:r>
          </a:p>
          <a:p>
            <a:r>
              <a:rPr lang="en-US" sz="2800" b="1" dirty="0" smtClean="0"/>
              <a:t>     Girl (G)          Boy (B)</a:t>
            </a:r>
            <a:endParaRPr lang="en-US" sz="28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3600" dirty="0" smtClean="0"/>
              <a:t>Sample Space (Graphically Displayed)</a:t>
            </a:r>
            <a:endParaRPr lang="en-US" sz="3600" dirty="0"/>
          </a:p>
        </p:txBody>
      </p:sp>
      <p:sp>
        <p:nvSpPr>
          <p:cNvPr id="11" name="TextBox 10"/>
          <p:cNvSpPr txBox="1"/>
          <p:nvPr/>
        </p:nvSpPr>
        <p:spPr>
          <a:xfrm>
            <a:off x="457200" y="3468469"/>
            <a:ext cx="1524000" cy="830997"/>
          </a:xfrm>
          <a:prstGeom prst="rect">
            <a:avLst/>
          </a:prstGeom>
          <a:noFill/>
          <a:ln>
            <a:solidFill>
              <a:schemeClr val="tx1"/>
            </a:solidFill>
          </a:ln>
        </p:spPr>
        <p:txBody>
          <a:bodyPr wrap="square" rtlCol="0">
            <a:spAutoFit/>
          </a:bodyPr>
          <a:lstStyle/>
          <a:p>
            <a:r>
              <a:rPr lang="en-US" sz="2400" dirty="0" smtClean="0"/>
              <a:t>Possible Outcomes</a:t>
            </a:r>
            <a:endParaRPr lang="en-US" sz="2400" dirty="0"/>
          </a:p>
        </p:txBody>
      </p:sp>
      <p:sp>
        <p:nvSpPr>
          <p:cNvPr id="12" name="TextBox 11"/>
          <p:cNvSpPr txBox="1"/>
          <p:nvPr/>
        </p:nvSpPr>
        <p:spPr>
          <a:xfrm>
            <a:off x="2438400" y="2667000"/>
            <a:ext cx="1143000" cy="461665"/>
          </a:xfrm>
          <a:prstGeom prst="rect">
            <a:avLst/>
          </a:prstGeom>
          <a:noFill/>
          <a:ln>
            <a:solidFill>
              <a:schemeClr val="tx1"/>
            </a:solidFill>
          </a:ln>
        </p:spPr>
        <p:txBody>
          <a:bodyPr wrap="square" rtlCol="0">
            <a:spAutoFit/>
          </a:bodyPr>
          <a:lstStyle/>
          <a:p>
            <a:r>
              <a:rPr lang="en-US" sz="2400" dirty="0" smtClean="0"/>
              <a:t>Boy (B)</a:t>
            </a:r>
            <a:endParaRPr lang="en-US" sz="2400" dirty="0"/>
          </a:p>
        </p:txBody>
      </p:sp>
      <p:sp>
        <p:nvSpPr>
          <p:cNvPr id="13" name="TextBox 12"/>
          <p:cNvSpPr txBox="1"/>
          <p:nvPr/>
        </p:nvSpPr>
        <p:spPr>
          <a:xfrm>
            <a:off x="2438400" y="4643735"/>
            <a:ext cx="1143000" cy="461665"/>
          </a:xfrm>
          <a:prstGeom prst="rect">
            <a:avLst/>
          </a:prstGeom>
          <a:noFill/>
          <a:ln>
            <a:solidFill>
              <a:schemeClr val="tx1"/>
            </a:solidFill>
          </a:ln>
        </p:spPr>
        <p:txBody>
          <a:bodyPr wrap="square" rtlCol="0">
            <a:spAutoFit/>
          </a:bodyPr>
          <a:lstStyle/>
          <a:p>
            <a:r>
              <a:rPr lang="en-US" sz="2400" dirty="0" smtClean="0"/>
              <a:t>Girl (G)</a:t>
            </a:r>
            <a:endParaRPr lang="en-US" sz="2400" dirty="0"/>
          </a:p>
        </p:txBody>
      </p:sp>
      <p:sp>
        <p:nvSpPr>
          <p:cNvPr id="14" name="TextBox 13"/>
          <p:cNvSpPr txBox="1"/>
          <p:nvPr/>
        </p:nvSpPr>
        <p:spPr>
          <a:xfrm>
            <a:off x="4114800" y="2133600"/>
            <a:ext cx="1143000" cy="461665"/>
          </a:xfrm>
          <a:prstGeom prst="rect">
            <a:avLst/>
          </a:prstGeom>
          <a:noFill/>
          <a:ln>
            <a:solidFill>
              <a:schemeClr val="tx1"/>
            </a:solidFill>
          </a:ln>
        </p:spPr>
        <p:txBody>
          <a:bodyPr wrap="square" rtlCol="0">
            <a:spAutoFit/>
          </a:bodyPr>
          <a:lstStyle/>
          <a:p>
            <a:r>
              <a:rPr lang="en-US" sz="2400" dirty="0" smtClean="0"/>
              <a:t>Boy (B)</a:t>
            </a:r>
            <a:endParaRPr lang="en-US" sz="2400" dirty="0"/>
          </a:p>
        </p:txBody>
      </p:sp>
      <p:sp>
        <p:nvSpPr>
          <p:cNvPr id="15" name="TextBox 14"/>
          <p:cNvSpPr txBox="1"/>
          <p:nvPr/>
        </p:nvSpPr>
        <p:spPr>
          <a:xfrm>
            <a:off x="4191000" y="4114800"/>
            <a:ext cx="1143000" cy="461665"/>
          </a:xfrm>
          <a:prstGeom prst="rect">
            <a:avLst/>
          </a:prstGeom>
          <a:noFill/>
          <a:ln>
            <a:solidFill>
              <a:schemeClr val="tx1"/>
            </a:solidFill>
          </a:ln>
        </p:spPr>
        <p:txBody>
          <a:bodyPr wrap="square" rtlCol="0">
            <a:spAutoFit/>
          </a:bodyPr>
          <a:lstStyle/>
          <a:p>
            <a:r>
              <a:rPr lang="en-US" sz="2400" dirty="0" smtClean="0"/>
              <a:t>Boy (B)</a:t>
            </a:r>
            <a:endParaRPr lang="en-US" sz="2400" dirty="0"/>
          </a:p>
        </p:txBody>
      </p:sp>
      <p:sp>
        <p:nvSpPr>
          <p:cNvPr id="16" name="TextBox 15"/>
          <p:cNvSpPr txBox="1"/>
          <p:nvPr/>
        </p:nvSpPr>
        <p:spPr>
          <a:xfrm>
            <a:off x="4191000" y="5329535"/>
            <a:ext cx="1143000" cy="461665"/>
          </a:xfrm>
          <a:prstGeom prst="rect">
            <a:avLst/>
          </a:prstGeom>
          <a:noFill/>
          <a:ln>
            <a:solidFill>
              <a:schemeClr val="tx1"/>
            </a:solidFill>
          </a:ln>
        </p:spPr>
        <p:txBody>
          <a:bodyPr wrap="square" rtlCol="0">
            <a:spAutoFit/>
          </a:bodyPr>
          <a:lstStyle/>
          <a:p>
            <a:r>
              <a:rPr lang="en-US" sz="2400" dirty="0" smtClean="0"/>
              <a:t>Girl (G)</a:t>
            </a:r>
            <a:endParaRPr lang="en-US" sz="2400" dirty="0"/>
          </a:p>
        </p:txBody>
      </p:sp>
      <p:sp>
        <p:nvSpPr>
          <p:cNvPr id="17" name="TextBox 16"/>
          <p:cNvSpPr txBox="1"/>
          <p:nvPr/>
        </p:nvSpPr>
        <p:spPr>
          <a:xfrm>
            <a:off x="4114800" y="3272135"/>
            <a:ext cx="1143000" cy="461665"/>
          </a:xfrm>
          <a:prstGeom prst="rect">
            <a:avLst/>
          </a:prstGeom>
          <a:noFill/>
          <a:ln>
            <a:solidFill>
              <a:schemeClr val="tx1"/>
            </a:solidFill>
          </a:ln>
        </p:spPr>
        <p:txBody>
          <a:bodyPr wrap="square" rtlCol="0">
            <a:spAutoFit/>
          </a:bodyPr>
          <a:lstStyle/>
          <a:p>
            <a:r>
              <a:rPr lang="en-US" sz="2400" dirty="0" smtClean="0"/>
              <a:t>Girl (G)</a:t>
            </a:r>
            <a:endParaRPr lang="en-US" sz="2400" dirty="0"/>
          </a:p>
        </p:txBody>
      </p:sp>
      <p:cxnSp>
        <p:nvCxnSpPr>
          <p:cNvPr id="21" name="Straight Connector 20"/>
          <p:cNvCxnSpPr>
            <a:stCxn id="11" idx="2"/>
          </p:cNvCxnSpPr>
          <p:nvPr/>
        </p:nvCxnSpPr>
        <p:spPr>
          <a:xfrm rot="16200000" flipH="1">
            <a:off x="1519282" y="3999384"/>
            <a:ext cx="619036" cy="12192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11" idx="0"/>
          </p:cNvCxnSpPr>
          <p:nvPr/>
        </p:nvCxnSpPr>
        <p:spPr>
          <a:xfrm rot="5400000" flipH="1" flipV="1">
            <a:off x="1504266" y="2534335"/>
            <a:ext cx="649069" cy="12192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13" idx="3"/>
            <a:endCxn id="16" idx="1"/>
          </p:cNvCxnSpPr>
          <p:nvPr/>
        </p:nvCxnSpPr>
        <p:spPr>
          <a:xfrm>
            <a:off x="3581400" y="4874568"/>
            <a:ext cx="609600" cy="6858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13" idx="3"/>
            <a:endCxn id="15" idx="1"/>
          </p:cNvCxnSpPr>
          <p:nvPr/>
        </p:nvCxnSpPr>
        <p:spPr>
          <a:xfrm flipV="1">
            <a:off x="3581400" y="4345633"/>
            <a:ext cx="609600" cy="52893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12" idx="3"/>
            <a:endCxn id="17" idx="1"/>
          </p:cNvCxnSpPr>
          <p:nvPr/>
        </p:nvCxnSpPr>
        <p:spPr>
          <a:xfrm>
            <a:off x="3581400" y="2897833"/>
            <a:ext cx="533400" cy="60513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12" idx="3"/>
            <a:endCxn id="14" idx="1"/>
          </p:cNvCxnSpPr>
          <p:nvPr/>
        </p:nvCxnSpPr>
        <p:spPr>
          <a:xfrm flipV="1">
            <a:off x="3581400" y="2364433"/>
            <a:ext cx="533400" cy="533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6629400" y="1700748"/>
            <a:ext cx="2209800" cy="4154984"/>
          </a:xfrm>
          <a:prstGeom prst="rect">
            <a:avLst/>
          </a:prstGeom>
          <a:noFill/>
          <a:ln>
            <a:noFill/>
          </a:ln>
        </p:spPr>
        <p:txBody>
          <a:bodyPr wrap="square" rtlCol="0">
            <a:spAutoFit/>
          </a:bodyPr>
          <a:lstStyle/>
          <a:p>
            <a:r>
              <a:rPr lang="en-US" sz="2400" dirty="0" smtClean="0"/>
              <a:t>Sample Space</a:t>
            </a:r>
            <a:endParaRPr lang="en-US" sz="2400" dirty="0"/>
          </a:p>
          <a:p>
            <a:r>
              <a:rPr lang="en-US" sz="2400" dirty="0" smtClean="0"/>
              <a:t>BB</a:t>
            </a:r>
          </a:p>
          <a:p>
            <a:endParaRPr lang="en-US" sz="2400" dirty="0"/>
          </a:p>
          <a:p>
            <a:endParaRPr lang="en-US" sz="2400" dirty="0" smtClean="0"/>
          </a:p>
          <a:p>
            <a:r>
              <a:rPr lang="en-US" sz="2400" dirty="0" smtClean="0"/>
              <a:t>BG</a:t>
            </a:r>
          </a:p>
          <a:p>
            <a:endParaRPr lang="en-US" sz="2400" dirty="0"/>
          </a:p>
          <a:p>
            <a:r>
              <a:rPr lang="en-US" sz="2400" dirty="0" smtClean="0"/>
              <a:t>GB</a:t>
            </a:r>
          </a:p>
          <a:p>
            <a:endParaRPr lang="en-US" sz="2400" dirty="0"/>
          </a:p>
          <a:p>
            <a:endParaRPr lang="en-US" sz="2400" dirty="0" smtClean="0"/>
          </a:p>
          <a:p>
            <a:endParaRPr lang="en-US" sz="2400" dirty="0" smtClean="0"/>
          </a:p>
          <a:p>
            <a:r>
              <a:rPr lang="en-US" sz="2400" dirty="0" smtClean="0"/>
              <a:t>GG</a:t>
            </a:r>
            <a:endParaRPr lang="en-US" sz="2400" dirty="0"/>
          </a:p>
        </p:txBody>
      </p:sp>
      <p:sp>
        <p:nvSpPr>
          <p:cNvPr id="36" name="TextBox 35"/>
          <p:cNvSpPr txBox="1"/>
          <p:nvPr/>
        </p:nvSpPr>
        <p:spPr>
          <a:xfrm>
            <a:off x="1828800" y="1600200"/>
            <a:ext cx="1219200" cy="830997"/>
          </a:xfrm>
          <a:prstGeom prst="rect">
            <a:avLst/>
          </a:prstGeom>
          <a:noFill/>
          <a:ln>
            <a:noFill/>
          </a:ln>
        </p:spPr>
        <p:txBody>
          <a:bodyPr wrap="square" rtlCol="0">
            <a:spAutoFit/>
          </a:bodyPr>
          <a:lstStyle/>
          <a:p>
            <a:r>
              <a:rPr lang="en-US" sz="2400" dirty="0" smtClean="0"/>
              <a:t>If the 1</a:t>
            </a:r>
            <a:r>
              <a:rPr lang="en-US" sz="2400" baseline="30000" dirty="0" smtClean="0"/>
              <a:t>st</a:t>
            </a:r>
            <a:r>
              <a:rPr lang="en-US" sz="2400" dirty="0" smtClean="0"/>
              <a:t> child is</a:t>
            </a:r>
            <a:endParaRPr lang="en-US" sz="2400" dirty="0"/>
          </a:p>
        </p:txBody>
      </p:sp>
      <p:sp>
        <p:nvSpPr>
          <p:cNvPr id="37" name="TextBox 36"/>
          <p:cNvSpPr txBox="1"/>
          <p:nvPr/>
        </p:nvSpPr>
        <p:spPr>
          <a:xfrm>
            <a:off x="3733800" y="1074003"/>
            <a:ext cx="1524000" cy="830997"/>
          </a:xfrm>
          <a:prstGeom prst="rect">
            <a:avLst/>
          </a:prstGeom>
          <a:noFill/>
          <a:ln>
            <a:noFill/>
          </a:ln>
        </p:spPr>
        <p:txBody>
          <a:bodyPr wrap="square" rtlCol="0">
            <a:spAutoFit/>
          </a:bodyPr>
          <a:lstStyle/>
          <a:p>
            <a:r>
              <a:rPr lang="en-US" sz="2400" dirty="0" smtClean="0"/>
              <a:t>And the 2</a:t>
            </a:r>
            <a:r>
              <a:rPr lang="en-US" sz="2400" baseline="30000" dirty="0" smtClean="0"/>
              <a:t>nd</a:t>
            </a:r>
            <a:r>
              <a:rPr lang="en-US" sz="2400" dirty="0" smtClean="0"/>
              <a:t> child is</a:t>
            </a:r>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Probability</a:t>
            </a:r>
            <a:endParaRPr lang="en-US" dirty="0"/>
          </a:p>
        </p:txBody>
      </p:sp>
      <p:sp>
        <p:nvSpPr>
          <p:cNvPr id="3" name="Content Placeholder 2"/>
          <p:cNvSpPr>
            <a:spLocks noGrp="1"/>
          </p:cNvSpPr>
          <p:nvPr>
            <p:ph idx="1"/>
          </p:nvPr>
        </p:nvSpPr>
        <p:spPr>
          <a:xfrm>
            <a:off x="457200" y="1219200"/>
            <a:ext cx="8229600" cy="4906963"/>
          </a:xfrm>
        </p:spPr>
        <p:txBody>
          <a:bodyPr>
            <a:normAutofit/>
          </a:bodyPr>
          <a:lstStyle/>
          <a:p>
            <a:r>
              <a:rPr lang="en-US" dirty="0"/>
              <a:t>Theoretically </a:t>
            </a:r>
            <a:r>
              <a:rPr lang="en-US" u="sng" dirty="0"/>
              <a:t>each outcome</a:t>
            </a:r>
            <a:r>
              <a:rPr lang="en-US" dirty="0"/>
              <a:t> of a Sample Space is </a:t>
            </a:r>
            <a:r>
              <a:rPr lang="en-US" dirty="0" smtClean="0"/>
              <a:t>an </a:t>
            </a:r>
            <a:r>
              <a:rPr lang="en-US" b="1" u="sng" dirty="0" smtClean="0"/>
              <a:t>Event</a:t>
            </a:r>
            <a:endParaRPr lang="en-US" b="1" u="sng" dirty="0"/>
          </a:p>
          <a:p>
            <a:pPr lvl="1"/>
            <a:r>
              <a:rPr lang="en-US" dirty="0"/>
              <a:t>If only interested in the outcome BG, then,  BG would be the </a:t>
            </a:r>
            <a:r>
              <a:rPr lang="en-US" dirty="0" smtClean="0"/>
              <a:t>event </a:t>
            </a:r>
            <a:r>
              <a:rPr lang="en-US" dirty="0"/>
              <a:t>of </a:t>
            </a:r>
            <a:r>
              <a:rPr lang="en-US" dirty="0" smtClean="0"/>
              <a:t>interest</a:t>
            </a:r>
          </a:p>
          <a:p>
            <a:endParaRPr lang="en-US" dirty="0" smtClean="0"/>
          </a:p>
          <a:p>
            <a:endParaRPr 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543</TotalTime>
  <Words>825</Words>
  <Application>Microsoft Office PowerPoint</Application>
  <PresentationFormat>On-screen Show (4:3)</PresentationFormat>
  <Paragraphs>142</Paragraphs>
  <Slides>19</Slides>
  <Notes>10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Office Theme</vt:lpstr>
      <vt:lpstr>Equation</vt:lpstr>
      <vt:lpstr>Randomness, Uncertainty, &amp; Probability</vt:lpstr>
      <vt:lpstr>Probability</vt:lpstr>
      <vt:lpstr>Randomness</vt:lpstr>
      <vt:lpstr>Uncertainty</vt:lpstr>
      <vt:lpstr>Probability</vt:lpstr>
      <vt:lpstr>Probability</vt:lpstr>
      <vt:lpstr>Sample Space (Graphically Displayed)</vt:lpstr>
      <vt:lpstr>Sample Space (Graphically Displayed)</vt:lpstr>
      <vt:lpstr>Probability</vt:lpstr>
      <vt:lpstr>Classical Probability</vt:lpstr>
      <vt:lpstr>Classical Probability</vt:lpstr>
      <vt:lpstr>Classical Probability</vt:lpstr>
      <vt:lpstr>Empirical Probability</vt:lpstr>
      <vt:lpstr>Empirical Probability</vt:lpstr>
      <vt:lpstr>Empirical Probability</vt:lpstr>
      <vt:lpstr>Law of Large Numbers</vt:lpstr>
      <vt:lpstr>Subjective Probability</vt:lpstr>
      <vt:lpstr>General Probability Rules</vt:lpstr>
      <vt:lpstr>General Probability Rules</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Surmans</dc:creator>
  <cp:lastModifiedBy>Stacy Hughey Surman</cp:lastModifiedBy>
  <cp:revision>46</cp:revision>
  <dcterms:created xsi:type="dcterms:W3CDTF">2009-07-23T01:42:00Z</dcterms:created>
  <dcterms:modified xsi:type="dcterms:W3CDTF">2012-03-05T15:40:09Z</dcterms:modified>
</cp:coreProperties>
</file>